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32" r:id="rId5"/>
    <p:sldMasterId id="2147483772" r:id="rId6"/>
  </p:sldMasterIdLst>
  <p:notesMasterIdLst>
    <p:notesMasterId r:id="rId46"/>
  </p:notesMasterIdLst>
  <p:handoutMasterIdLst>
    <p:handoutMasterId r:id="rId47"/>
  </p:handoutMasterIdLst>
  <p:sldIdLst>
    <p:sldId id="467" r:id="rId7"/>
    <p:sldId id="482" r:id="rId8"/>
    <p:sldId id="487" r:id="rId9"/>
    <p:sldId id="488" r:id="rId10"/>
    <p:sldId id="483" r:id="rId11"/>
    <p:sldId id="489" r:id="rId12"/>
    <p:sldId id="505" r:id="rId13"/>
    <p:sldId id="496" r:id="rId14"/>
    <p:sldId id="497" r:id="rId15"/>
    <p:sldId id="498" r:id="rId16"/>
    <p:sldId id="499" r:id="rId17"/>
    <p:sldId id="500" r:id="rId18"/>
    <p:sldId id="501" r:id="rId19"/>
    <p:sldId id="502" r:id="rId20"/>
    <p:sldId id="503" r:id="rId21"/>
    <p:sldId id="504" r:id="rId22"/>
    <p:sldId id="519" r:id="rId23"/>
    <p:sldId id="490" r:id="rId24"/>
    <p:sldId id="491" r:id="rId25"/>
    <p:sldId id="506" r:id="rId26"/>
    <p:sldId id="507" r:id="rId27"/>
    <p:sldId id="508" r:id="rId28"/>
    <p:sldId id="484" r:id="rId29"/>
    <p:sldId id="509" r:id="rId30"/>
    <p:sldId id="510" r:id="rId31"/>
    <p:sldId id="511" r:id="rId32"/>
    <p:sldId id="512" r:id="rId33"/>
    <p:sldId id="513" r:id="rId34"/>
    <p:sldId id="495" r:id="rId35"/>
    <p:sldId id="515" r:id="rId36"/>
    <p:sldId id="516" r:id="rId37"/>
    <p:sldId id="517" r:id="rId38"/>
    <p:sldId id="518" r:id="rId39"/>
    <p:sldId id="493" r:id="rId40"/>
    <p:sldId id="521" r:id="rId41"/>
    <p:sldId id="522" r:id="rId42"/>
    <p:sldId id="523" r:id="rId43"/>
    <p:sldId id="494" r:id="rId44"/>
    <p:sldId id="468" r:id="rId45"/>
  </p:sldIdLst>
  <p:sldSz cx="9144000" cy="6858000" type="screen4x3"/>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B7CCB"/>
    <a:srgbClr val="A9316F"/>
    <a:srgbClr val="419A3C"/>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790" autoAdjust="0"/>
  </p:normalViewPr>
  <p:slideViewPr>
    <p:cSldViewPr snapToObjects="1" showGuides="1">
      <p:cViewPr varScale="1">
        <p:scale>
          <a:sx n="99" d="100"/>
          <a:sy n="99" d="100"/>
        </p:scale>
        <p:origin x="-1398" y="-96"/>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8/2/2013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8/2/2013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fields are required</a:t>
            </a:r>
            <a:r>
              <a:rPr lang="en-US" baseline="0" dirty="0" smtClean="0"/>
              <a:t> for Step 3. Remember your User Name and Password- write it down, make a note of it, etc.</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Confirmation message</a:t>
            </a:r>
            <a:r>
              <a:rPr lang="en-US" baseline="0" dirty="0" smtClean="0"/>
              <a:t> will appear- we have been successful creating account.</a:t>
            </a:r>
          </a:p>
          <a:p>
            <a:endParaRPr lang="en-US" baseline="0" dirty="0" smtClean="0"/>
          </a:p>
          <a:p>
            <a:r>
              <a:rPr lang="en-US" baseline="0" dirty="0" smtClean="0"/>
              <a:t>To access WorldShare ILL, click button for it on the page.</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Login with User Name and Password you just created.</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a:t>
            </a:r>
            <a:r>
              <a:rPr lang="en-US" baseline="0" dirty="0" smtClean="0"/>
              <a:t> library name and then click OK. Even if your library doesn’t have branches, you’ll need to do this. Hitting OK sets a cookie in your Web Browser so that WSILL will remember you when you come back. </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Branch</a:t>
            </a:r>
            <a:r>
              <a:rPr lang="en-US" baseline="0" dirty="0" smtClean="0"/>
              <a:t> message will go away, and then you are inside WorldShare ILL. </a:t>
            </a:r>
            <a:r>
              <a:rPr lang="en-US" dirty="0" smtClean="0"/>
              <a:t>If/when you see ILL Home Screen, you were successful creating account</a:t>
            </a:r>
            <a:r>
              <a:rPr lang="en-US" baseline="0" dirty="0" smtClean="0"/>
              <a:t> and accessing the new system. </a:t>
            </a:r>
          </a:p>
          <a:p>
            <a:endParaRPr lang="en-US" baseline="0" dirty="0" smtClean="0"/>
          </a:p>
          <a:p>
            <a:r>
              <a:rPr lang="en-US" baseline="0" dirty="0" smtClean="0"/>
              <a:t>The first thing you’ll want to do is bookmark the URL in the address bar- this address if your library’s custom web address for WorldShare ILL.</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Emphasize/re-emphasize bookmarking URL.</a:t>
            </a:r>
            <a:endParaRPr lang="en-US"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Only difference between an Admin account and a User account in WSILL is that the Admin account has the power to create User accounts. That’s it- everything else, including access to functionality, is the same with both accounts.</a:t>
            </a:r>
          </a:p>
        </p:txBody>
      </p:sp>
      <p:sp>
        <p:nvSpPr>
          <p:cNvPr id="4" name="Slide Number Placeholder 3"/>
          <p:cNvSpPr>
            <a:spLocks noGrp="1"/>
          </p:cNvSpPr>
          <p:nvPr>
            <p:ph type="sldNum" sz="quarter" idx="10"/>
          </p:nvPr>
        </p:nvSpPr>
        <p:spPr/>
        <p:txBody>
          <a:bodyPr/>
          <a:lstStyle/>
          <a:p>
            <a:fld id="{32CF4C4C-19F4-4555-84AC-DDCE43DBCD2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scenario involves using the Admin functionality in the WSILL interface to create User Names on behalf of colleagues.</a:t>
            </a:r>
          </a:p>
          <a:p>
            <a:endParaRPr lang="en-US" baseline="0" dirty="0" smtClean="0"/>
          </a:p>
          <a:p>
            <a:r>
              <a:rPr lang="en-US" baseline="0" dirty="0" smtClean="0"/>
              <a:t>However, you can only create a User Name for your colleague- not their password. They will have to create their own password.</a:t>
            </a:r>
          </a:p>
          <a:p>
            <a:endParaRPr lang="en-US" baseline="0" dirty="0" smtClean="0"/>
          </a:p>
          <a:p>
            <a:r>
              <a:rPr lang="en-US" baseline="0" dirty="0" smtClean="0"/>
              <a:t>[CLICK]</a:t>
            </a:r>
          </a:p>
          <a:p>
            <a:endParaRPr lang="en-US" baseline="0" dirty="0" smtClean="0"/>
          </a:p>
          <a:p>
            <a:r>
              <a:rPr lang="en-US" baseline="0" dirty="0" smtClean="0"/>
              <a:t>Once you create a User Name for a colleague, you can click a button to have a link sent to your colleague’s email address, so that they can complete the account creation process.</a:t>
            </a:r>
          </a:p>
          <a:p>
            <a:endParaRPr lang="en-US" baseline="0" dirty="0" smtClean="0"/>
          </a:p>
          <a:p>
            <a:r>
              <a:rPr lang="en-US" baseline="0" dirty="0" smtClean="0"/>
              <a:t>[CLICK]</a:t>
            </a:r>
          </a:p>
          <a:p>
            <a:endParaRPr lang="en-US" baseline="0" dirty="0" smtClean="0"/>
          </a:p>
          <a:p>
            <a:r>
              <a:rPr lang="en-US" baseline="0" dirty="0" smtClean="0"/>
              <a:t>BUT, your colleague will only have 24 hours to use that link in the email. If that 24 hour window has expired, you’ll have to go into the Admin section of </a:t>
            </a:r>
            <a:r>
              <a:rPr lang="en-US" baseline="0" dirty="0" err="1" smtClean="0"/>
              <a:t>wSILL</a:t>
            </a:r>
            <a:r>
              <a:rPr lang="en-US" baseline="0" dirty="0" smtClean="0"/>
              <a:t> and generate a new link to be sent to your colleague, so that they can click on it and create their own password. For this reason, we do not recommend setting up accounts this way. Much easier to have everyone set up their own accounts.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big reason we are making the change is because ILL is moving to</a:t>
            </a:r>
            <a:r>
              <a:rPr lang="en-US" baseline="0" dirty="0" smtClean="0"/>
              <a:t> the WorldShare ILL service, which is on a new software platform. This new platform allows OCLC to continually improve and enhance the service, whereas the current platform that ILL is on, </a:t>
            </a:r>
            <a:r>
              <a:rPr lang="en-US" baseline="0" dirty="0" err="1" smtClean="0"/>
              <a:t>FirstSearch</a:t>
            </a:r>
            <a:r>
              <a:rPr lang="en-US" baseline="0" dirty="0" smtClean="0"/>
              <a:t>, does not allow us to make any updates. WorldShare ILL will completely replace WorldCat Resource Sharing/</a:t>
            </a:r>
            <a:r>
              <a:rPr lang="en-US" baseline="0" dirty="0" err="1" smtClean="0"/>
              <a:t>FirstSearch</a:t>
            </a:r>
            <a:r>
              <a:rPr lang="en-US" baseline="0" dirty="0" smtClean="0"/>
              <a:t> by the end of this calendar year.</a:t>
            </a:r>
          </a:p>
          <a:p>
            <a:endParaRPr lang="en-US" baseline="0" dirty="0" smtClean="0"/>
          </a:p>
          <a:p>
            <a:r>
              <a:rPr lang="en-US" baseline="0" dirty="0" smtClean="0"/>
              <a:t>[CLICK]</a:t>
            </a:r>
          </a:p>
          <a:p>
            <a:endParaRPr lang="en-US" baseline="0" dirty="0" smtClean="0"/>
          </a:p>
          <a:p>
            <a:r>
              <a:rPr lang="en-US" baseline="0" dirty="0" smtClean="0"/>
              <a:t>To use WorldShare ILL, a new account must be created. You cannot use your current “one hundred” number to log in to WorldShare ILL- it will not work.</a:t>
            </a:r>
          </a:p>
          <a:p>
            <a:endParaRPr lang="en-US" baseline="0" dirty="0" smtClean="0"/>
          </a:p>
          <a:p>
            <a:r>
              <a:rPr lang="en-US" baseline="0" dirty="0" smtClean="0"/>
              <a:t>[CLICK]</a:t>
            </a:r>
          </a:p>
          <a:p>
            <a:endParaRPr lang="en-US" baseline="0" dirty="0" smtClean="0"/>
          </a:p>
          <a:p>
            <a:r>
              <a:rPr lang="en-US" baseline="0" dirty="0" smtClean="0"/>
              <a:t>Another reason for the change is that OCLC is moving towards a single sign-on architecture for its services- we want to eliminate the need for libraries to have multiple log-ins for the OCLC services they use, as well as the need to have OCLC create new accounts once they are needed. Some examples of the services your new OCLC Service account will allow you to access include WorldShare ILL, Article Exchange, Policies Directory, Service Configuration, and other services as they become available or you subscribe to them- such as WMS, etc.</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institution’s custom web address for WorldShare ILL, here are the steps to follow to get it back:</a:t>
            </a:r>
          </a:p>
          <a:p>
            <a:r>
              <a:rPr lang="en-US" dirty="0" smtClean="0">
                <a:solidFill>
                  <a:prstClr val="black"/>
                </a:solidFill>
                <a:cs typeface="Arial"/>
                <a:hlinkClick r:id="rId3"/>
              </a:rPr>
              <a:t>http://www.oclc.org/en-US/worldshare-ill/getting-started.html</a:t>
            </a:r>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institution’s custom web address for WorldShare ILL, here are the steps to follow to get it back:</a:t>
            </a:r>
          </a:p>
          <a:p>
            <a:r>
              <a:rPr lang="en-US" dirty="0" smtClean="0">
                <a:solidFill>
                  <a:prstClr val="black"/>
                </a:solidFill>
                <a:cs typeface="Arial"/>
                <a:hlinkClick r:id="rId3"/>
              </a:rPr>
              <a:t>http://www.oclc.org/en-US/worldshare-ill/getting-started.html</a:t>
            </a:r>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institution’s custom web address for WorldShare ILL, here are the steps to follow to get it back:</a:t>
            </a:r>
          </a:p>
          <a:p>
            <a:r>
              <a:rPr lang="en-US" dirty="0" smtClean="0">
                <a:solidFill>
                  <a:prstClr val="black"/>
                </a:solidFill>
                <a:cs typeface="Arial"/>
                <a:hlinkClick r:id="rId3"/>
              </a:rPr>
              <a:t>http://www.oclc.org/en-US/worldshare-ill/getting-started.html</a:t>
            </a:r>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institution’s custom web address for WorldShare ILL, here are the steps to follow to get it back:</a:t>
            </a:r>
          </a:p>
          <a:p>
            <a:r>
              <a:rPr lang="en-US" dirty="0" smtClean="0">
                <a:solidFill>
                  <a:prstClr val="black"/>
                </a:solidFill>
                <a:cs typeface="Arial"/>
                <a:hlinkClick r:id="rId3"/>
              </a:rPr>
              <a:t>http://www.oclc.org/en-US/worldshare-ill/getting-started.html</a:t>
            </a:r>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institution’s custom web address for WorldShare ILL, here are the steps to follow to get it back:</a:t>
            </a:r>
          </a:p>
          <a:p>
            <a:r>
              <a:rPr lang="en-US" dirty="0" smtClean="0">
                <a:solidFill>
                  <a:prstClr val="black"/>
                </a:solidFill>
                <a:cs typeface="Arial"/>
                <a:hlinkClick r:id="rId3"/>
              </a:rPr>
              <a:t>http://www.oclc.org/en-US/worldshare-ill/getting-started.html</a:t>
            </a:r>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bookmark the URL in the address bar- this address if your library’s custom web address for WorldShare ILL.</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password for WorldShare ILL, here are the steps to get it back: </a:t>
            </a:r>
          </a:p>
          <a:p>
            <a:pPr marL="0" lvl="1">
              <a:lnSpc>
                <a:spcPct val="110000"/>
              </a:lnSpc>
              <a:spcBef>
                <a:spcPts val="900"/>
              </a:spcBef>
              <a:defRPr/>
            </a:pPr>
            <a:r>
              <a:rPr lang="en-US" sz="2400" dirty="0" smtClean="0">
                <a:solidFill>
                  <a:prstClr val="black"/>
                </a:solidFill>
                <a:cs typeface="Arial"/>
              </a:rPr>
              <a:t>Go to your library’s custom Web address</a:t>
            </a:r>
            <a:endParaRPr lang="en-US" dirty="0" smtClean="0">
              <a:solidFill>
                <a:prstClr val="black"/>
              </a:solidFill>
              <a:cs typeface="Arial"/>
            </a:endParaRP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“Set/reset password” link</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Enter your User Name, click “Request new password”</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An email will be sent with instructions and link        to click to create new password.</a:t>
            </a:r>
          </a:p>
          <a:p>
            <a:pPr>
              <a:lnSpc>
                <a:spcPct val="110000"/>
              </a:lnSpc>
              <a:spcBef>
                <a:spcPts val="900"/>
              </a:spcBef>
              <a:defRPr/>
            </a:pPr>
            <a:r>
              <a:rPr lang="en-US" sz="2400" dirty="0" smtClean="0">
                <a:solidFill>
                  <a:prstClr val="black"/>
                </a:solidFill>
                <a:cs typeface="Arial"/>
              </a:rPr>
              <a:t>Must click this link within </a:t>
            </a:r>
            <a:r>
              <a:rPr lang="en-US" sz="2400" dirty="0" smtClean="0">
                <a:solidFill>
                  <a:srgbClr val="FF0000"/>
                </a:solidFill>
                <a:cs typeface="Arial"/>
              </a:rPr>
              <a:t>24 hours</a:t>
            </a:r>
            <a:r>
              <a:rPr lang="en-US" sz="2400" dirty="0" smtClean="0">
                <a:solidFill>
                  <a:prstClr val="black"/>
                </a:solidFill>
                <a:cs typeface="Arial"/>
              </a:rPr>
              <a:t>!!!</a:t>
            </a:r>
          </a:p>
          <a:p>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password for WorldShare ILL, here are the steps to get it back: </a:t>
            </a:r>
          </a:p>
          <a:p>
            <a:pPr marL="0" lvl="1">
              <a:lnSpc>
                <a:spcPct val="110000"/>
              </a:lnSpc>
              <a:spcBef>
                <a:spcPts val="900"/>
              </a:spcBef>
              <a:defRPr/>
            </a:pPr>
            <a:r>
              <a:rPr lang="en-US" sz="2400" dirty="0" smtClean="0">
                <a:solidFill>
                  <a:prstClr val="black"/>
                </a:solidFill>
                <a:cs typeface="Arial"/>
              </a:rPr>
              <a:t>Go to your library’s custom Web address</a:t>
            </a:r>
            <a:endParaRPr lang="en-US" dirty="0" smtClean="0">
              <a:solidFill>
                <a:prstClr val="black"/>
              </a:solidFill>
              <a:cs typeface="Arial"/>
            </a:endParaRP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“Set/reset password” link</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Enter your User Name, click “Request new password”</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An email will be sent with instructions and link        to click to create new password.</a:t>
            </a:r>
          </a:p>
          <a:p>
            <a:pPr>
              <a:lnSpc>
                <a:spcPct val="110000"/>
              </a:lnSpc>
              <a:spcBef>
                <a:spcPts val="900"/>
              </a:spcBef>
              <a:defRPr/>
            </a:pPr>
            <a:r>
              <a:rPr lang="en-US" sz="2400" dirty="0" smtClean="0">
                <a:solidFill>
                  <a:prstClr val="black"/>
                </a:solidFill>
                <a:cs typeface="Arial"/>
              </a:rPr>
              <a:t>Must click this link within </a:t>
            </a:r>
            <a:r>
              <a:rPr lang="en-US" sz="2400" dirty="0" smtClean="0">
                <a:solidFill>
                  <a:srgbClr val="FF0000"/>
                </a:solidFill>
                <a:cs typeface="Arial"/>
              </a:rPr>
              <a:t>24 hours</a:t>
            </a:r>
            <a:r>
              <a:rPr lang="en-US" sz="2400" dirty="0" smtClean="0">
                <a:solidFill>
                  <a:prstClr val="black"/>
                </a:solidFill>
                <a:cs typeface="Arial"/>
              </a:rPr>
              <a:t>!!!</a:t>
            </a:r>
            <a:endParaRPr lang="en-US" sz="2400" smtClean="0">
              <a:solidFill>
                <a:prstClr val="black"/>
              </a:solidFill>
              <a:cs typeface="Arial"/>
            </a:endParaRPr>
          </a:p>
          <a:p>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W</a:t>
            </a:r>
            <a:r>
              <a:rPr lang="en-US" baseline="0" dirty="0" smtClean="0"/>
              <a:t>e want to note that there are two types of OCLC Service accounts that can be created for WorldShare ILL- an Admin account, and a User account. </a:t>
            </a:r>
          </a:p>
          <a:p>
            <a:endParaRPr lang="en-US" baseline="0" dirty="0" smtClean="0"/>
          </a:p>
          <a:p>
            <a:r>
              <a:rPr lang="en-US" baseline="0" dirty="0" smtClean="0"/>
              <a:t>There is not much difference between the two, to be honest. The Admin account simply has the extra advantage of being able to access, manage and create other user accounts. </a:t>
            </a:r>
          </a:p>
          <a:p>
            <a:endParaRPr lang="en-US" baseline="0" dirty="0" smtClean="0"/>
          </a:p>
          <a:p>
            <a:r>
              <a:rPr lang="en-US" baseline="0" dirty="0" smtClean="0"/>
              <a:t>All access to functionality and other services is the same, whether you have an Admin or User account. So yes, this does mean that someone with a User account can access Service Configuration or the Policies Directory. But the same is true in WorldCat Resource Sharing, unless a new password is created for the Admin Module login, to prevent access to things like Custom Holdings and Constant Data info that is stored there.</a:t>
            </a:r>
          </a:p>
          <a:p>
            <a:endParaRPr lang="en-US" baseline="0" dirty="0" smtClean="0"/>
          </a:p>
          <a:p>
            <a:r>
              <a:rPr lang="en-US" baseline="0" dirty="0" smtClean="0"/>
              <a:t>The Everyone designation should be selected no matter what- in fact, we are contemplating leaving this box checked and making it impossible for anyone to uncheck it. If you uncheck this box, you will not see anything when logged in to your library’s WorldShare ILL custom Web address.</a:t>
            </a:r>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password for WorldShare ILL, here are the steps to get it back: </a:t>
            </a:r>
          </a:p>
          <a:p>
            <a:pPr marL="0" lvl="1">
              <a:lnSpc>
                <a:spcPct val="110000"/>
              </a:lnSpc>
              <a:spcBef>
                <a:spcPts val="900"/>
              </a:spcBef>
              <a:defRPr/>
            </a:pPr>
            <a:r>
              <a:rPr lang="en-US" sz="2400" dirty="0" smtClean="0">
                <a:solidFill>
                  <a:prstClr val="black"/>
                </a:solidFill>
                <a:cs typeface="Arial"/>
              </a:rPr>
              <a:t>Go to your library’s custom Web address</a:t>
            </a:r>
            <a:endParaRPr lang="en-US" dirty="0" smtClean="0">
              <a:solidFill>
                <a:prstClr val="black"/>
              </a:solidFill>
              <a:cs typeface="Arial"/>
            </a:endParaRP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“Set/reset password” link</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Enter your User Name, click “Request new password”</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An email will be sent with instructions and link        to click to create new password.</a:t>
            </a:r>
          </a:p>
          <a:p>
            <a:pPr>
              <a:lnSpc>
                <a:spcPct val="110000"/>
              </a:lnSpc>
              <a:spcBef>
                <a:spcPts val="900"/>
              </a:spcBef>
              <a:defRPr/>
            </a:pPr>
            <a:r>
              <a:rPr lang="en-US" sz="2400" dirty="0" smtClean="0">
                <a:solidFill>
                  <a:prstClr val="black"/>
                </a:solidFill>
                <a:cs typeface="Arial"/>
              </a:rPr>
              <a:t>Must click this link within </a:t>
            </a:r>
            <a:r>
              <a:rPr lang="en-US" sz="2400" dirty="0" smtClean="0">
                <a:solidFill>
                  <a:srgbClr val="FF0000"/>
                </a:solidFill>
                <a:cs typeface="Arial"/>
              </a:rPr>
              <a:t>24 hours</a:t>
            </a:r>
            <a:r>
              <a:rPr lang="en-US" sz="2400" dirty="0" smtClean="0">
                <a:solidFill>
                  <a:prstClr val="black"/>
                </a:solidFill>
                <a:cs typeface="Arial"/>
              </a:rPr>
              <a:t>!!!</a:t>
            </a:r>
            <a:endParaRPr lang="en-US" sz="2400" smtClean="0">
              <a:solidFill>
                <a:prstClr val="black"/>
              </a:solidFill>
              <a:cs typeface="Arial"/>
            </a:endParaRPr>
          </a:p>
          <a:p>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password for WorldShare ILL, here are the steps to get it back: </a:t>
            </a:r>
          </a:p>
          <a:p>
            <a:pPr marL="0" lvl="1">
              <a:lnSpc>
                <a:spcPct val="110000"/>
              </a:lnSpc>
              <a:spcBef>
                <a:spcPts val="900"/>
              </a:spcBef>
              <a:defRPr/>
            </a:pPr>
            <a:r>
              <a:rPr lang="en-US" sz="2400" dirty="0" smtClean="0">
                <a:solidFill>
                  <a:prstClr val="black"/>
                </a:solidFill>
                <a:cs typeface="Arial"/>
              </a:rPr>
              <a:t>Go to your library’s custom Web address</a:t>
            </a:r>
            <a:endParaRPr lang="en-US" dirty="0" smtClean="0">
              <a:solidFill>
                <a:prstClr val="black"/>
              </a:solidFill>
              <a:cs typeface="Arial"/>
            </a:endParaRP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“Set/reset password” link</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Enter your User Name, click “Request new password”</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An email will be sent with instructions and link        to click to create new password.</a:t>
            </a:r>
          </a:p>
          <a:p>
            <a:pPr>
              <a:lnSpc>
                <a:spcPct val="110000"/>
              </a:lnSpc>
              <a:spcBef>
                <a:spcPts val="900"/>
              </a:spcBef>
              <a:defRPr/>
            </a:pPr>
            <a:r>
              <a:rPr lang="en-US" sz="2400" dirty="0" smtClean="0">
                <a:solidFill>
                  <a:prstClr val="black"/>
                </a:solidFill>
                <a:cs typeface="Arial"/>
              </a:rPr>
              <a:t>Must click this link within </a:t>
            </a:r>
            <a:r>
              <a:rPr lang="en-US" sz="2400" dirty="0" smtClean="0">
                <a:solidFill>
                  <a:srgbClr val="FF0000"/>
                </a:solidFill>
                <a:cs typeface="Arial"/>
              </a:rPr>
              <a:t>24 hours</a:t>
            </a:r>
            <a:r>
              <a:rPr lang="en-US" sz="2400" dirty="0" smtClean="0">
                <a:solidFill>
                  <a:prstClr val="black"/>
                </a:solidFill>
                <a:cs typeface="Arial"/>
              </a:rPr>
              <a:t>!!!</a:t>
            </a:r>
            <a:endParaRPr lang="en-US" sz="2400" smtClean="0">
              <a:solidFill>
                <a:prstClr val="black"/>
              </a:solidFill>
              <a:cs typeface="Arial"/>
            </a:endParaRPr>
          </a:p>
          <a:p>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If you have forgotten</a:t>
            </a:r>
            <a:r>
              <a:rPr lang="en-US" baseline="0" dirty="0" smtClean="0"/>
              <a:t> your password for WorldShare ILL, here are the steps to get it back: </a:t>
            </a:r>
          </a:p>
          <a:p>
            <a:pPr marL="0" lvl="1">
              <a:lnSpc>
                <a:spcPct val="110000"/>
              </a:lnSpc>
              <a:spcBef>
                <a:spcPts val="900"/>
              </a:spcBef>
              <a:defRPr/>
            </a:pPr>
            <a:r>
              <a:rPr lang="en-US" sz="2400" dirty="0" smtClean="0">
                <a:solidFill>
                  <a:prstClr val="black"/>
                </a:solidFill>
                <a:cs typeface="Arial"/>
              </a:rPr>
              <a:t>Go to your library’s custom Web address</a:t>
            </a:r>
            <a:endParaRPr lang="en-US" dirty="0" smtClean="0">
              <a:solidFill>
                <a:prstClr val="black"/>
              </a:solidFill>
              <a:cs typeface="Arial"/>
            </a:endParaRP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“Set/reset password” link</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Enter your User Name, click “Request new password”</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An email will be sent with instructions and link        to click to create new password.</a:t>
            </a:r>
          </a:p>
          <a:p>
            <a:pPr>
              <a:lnSpc>
                <a:spcPct val="110000"/>
              </a:lnSpc>
              <a:spcBef>
                <a:spcPts val="900"/>
              </a:spcBef>
              <a:defRPr/>
            </a:pPr>
            <a:r>
              <a:rPr lang="en-US" sz="2400" dirty="0" smtClean="0">
                <a:solidFill>
                  <a:prstClr val="black"/>
                </a:solidFill>
                <a:cs typeface="Arial"/>
              </a:rPr>
              <a:t>Must click this link within </a:t>
            </a:r>
            <a:r>
              <a:rPr lang="en-US" sz="2400" dirty="0" smtClean="0">
                <a:solidFill>
                  <a:srgbClr val="FF0000"/>
                </a:solidFill>
                <a:cs typeface="Arial"/>
              </a:rPr>
              <a:t>24 hours</a:t>
            </a:r>
            <a:r>
              <a:rPr lang="en-US" sz="2400" dirty="0" smtClean="0">
                <a:solidFill>
                  <a:prstClr val="black"/>
                </a:solidFill>
                <a:cs typeface="Arial"/>
              </a:rPr>
              <a:t>!!!</a:t>
            </a:r>
            <a:endParaRPr lang="en-US" sz="2400" smtClean="0">
              <a:solidFill>
                <a:prstClr val="black"/>
              </a:solidFill>
              <a:cs typeface="Arial"/>
            </a:endParaRPr>
          </a:p>
          <a:p>
            <a:endParaRPr lang="en-US" dirty="0" smtClean="0">
              <a:solidFill>
                <a:prstClr val="black"/>
              </a:solidFill>
              <a:cs typeface="Arial"/>
            </a:endParaRPr>
          </a:p>
          <a:p>
            <a:endParaRPr lang="en-US" dirty="0" smtClean="0">
              <a:solidFill>
                <a:prstClr val="black"/>
              </a:solidFill>
              <a:cs typeface="Arial"/>
            </a:endParaRPr>
          </a:p>
          <a:p>
            <a:r>
              <a:rPr lang="en-US" i="1" dirty="0" smtClean="0">
                <a:solidFill>
                  <a:prstClr val="black"/>
                </a:solidFill>
                <a:cs typeface="Arial"/>
              </a:rPr>
              <a:t>Demo process as outlined in slide</a:t>
            </a:r>
            <a:endParaRPr lang="en-US" i="1"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illustrate the best practices associated with creating accounts, we have</a:t>
            </a:r>
            <a:r>
              <a:rPr lang="en-US" strike="noStrike" dirty="0" smtClean="0"/>
              <a:t> three </a:t>
            </a:r>
            <a:r>
              <a:rPr lang="en-US" dirty="0" smtClean="0"/>
              <a:t>scenarios:</a:t>
            </a:r>
          </a:p>
          <a:p>
            <a:pPr lvl="1" indent="-457200">
              <a:lnSpc>
                <a:spcPct val="110000"/>
              </a:lnSpc>
              <a:spcBef>
                <a:spcPts val="900"/>
              </a:spcBef>
              <a:buAutoNum type="arabicPeriod"/>
              <a:defRPr/>
            </a:pPr>
            <a:r>
              <a:rPr lang="en-US" sz="2400" dirty="0" smtClean="0">
                <a:solidFill>
                  <a:prstClr val="black"/>
                </a:solidFill>
                <a:cs typeface="Arial"/>
              </a:rPr>
              <a:t>All users have &amp; create </a:t>
            </a:r>
            <a:r>
              <a:rPr lang="en-US" sz="2400" b="1" dirty="0" smtClean="0">
                <a:solidFill>
                  <a:prstClr val="black"/>
                </a:solidFill>
                <a:cs typeface="Arial"/>
              </a:rPr>
              <a:t>their own </a:t>
            </a:r>
            <a:r>
              <a:rPr lang="en-US" sz="2400" dirty="0" smtClean="0">
                <a:solidFill>
                  <a:prstClr val="black"/>
                </a:solidFill>
                <a:cs typeface="Arial"/>
              </a:rPr>
              <a:t>accounts; privileges don’t matter </a:t>
            </a:r>
            <a:r>
              <a:rPr lang="en-US" sz="2400" i="1" dirty="0" smtClean="0">
                <a:solidFill>
                  <a:prstClr val="black"/>
                </a:solidFill>
                <a:cs typeface="Arial"/>
              </a:rPr>
              <a:t>(strongly recommended)</a:t>
            </a:r>
          </a:p>
          <a:p>
            <a:pPr lvl="1" indent="-457200">
              <a:lnSpc>
                <a:spcPct val="110000"/>
              </a:lnSpc>
              <a:spcBef>
                <a:spcPts val="900"/>
              </a:spcBef>
              <a:buAutoNum type="arabicPeriod"/>
              <a:defRPr/>
            </a:pPr>
            <a:endParaRPr lang="en-US" sz="2400" i="1" dirty="0" smtClean="0">
              <a:solidFill>
                <a:prstClr val="black"/>
              </a:solidFill>
              <a:cs typeface="Arial"/>
            </a:endParaRPr>
          </a:p>
          <a:p>
            <a:pPr lvl="1" indent="-457200">
              <a:lnSpc>
                <a:spcPct val="110000"/>
              </a:lnSpc>
              <a:spcBef>
                <a:spcPts val="900"/>
              </a:spcBef>
              <a:buAutoNum type="arabicPeriod"/>
              <a:defRPr/>
            </a:pPr>
            <a:r>
              <a:rPr lang="en-US" sz="2400" dirty="0" smtClean="0"/>
              <a:t>Create a single account for entire library that’s shared with everyone working in ILL</a:t>
            </a:r>
          </a:p>
          <a:p>
            <a:pPr lvl="1" indent="-457200">
              <a:lnSpc>
                <a:spcPct val="110000"/>
              </a:lnSpc>
              <a:spcBef>
                <a:spcPts val="900"/>
              </a:spcBef>
              <a:buAutoNum type="arabicPeriod"/>
              <a:defRPr/>
            </a:pPr>
            <a:endParaRPr lang="en-US" sz="2400" dirty="0" smtClean="0"/>
          </a:p>
          <a:p>
            <a:pPr lvl="1" indent="-457200">
              <a:lnSpc>
                <a:spcPct val="110000"/>
              </a:lnSpc>
              <a:spcBef>
                <a:spcPts val="900"/>
              </a:spcBef>
              <a:buAutoNum type="arabicPeriod"/>
              <a:defRPr/>
            </a:pPr>
            <a:r>
              <a:rPr lang="en-US" sz="2400" strike="noStrike" dirty="0" smtClean="0">
                <a:solidFill>
                  <a:prstClr val="black"/>
                </a:solidFill>
                <a:cs typeface="Arial"/>
              </a:rPr>
              <a:t>One person with Admin account creates all other accounts for colleagues and sets privileges </a:t>
            </a:r>
          </a:p>
          <a:p>
            <a:endParaRPr lang="en-US" dirty="0" smtClean="0"/>
          </a:p>
          <a:p>
            <a:r>
              <a:rPr lang="en-US" dirty="0" smtClean="0"/>
              <a:t>Let’s look at each one in more detail.</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plan on having everyone at your institution</a:t>
            </a:r>
            <a:r>
              <a:rPr lang="en-US" baseline="0" dirty="0" smtClean="0"/>
              <a:t> create their own accounts, or if you plan on just having one account created for everyone to share, the process to create account will be the same. You’ll want to start at the Getting Started page on the OCLC website: </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prstClr val="black"/>
                </a:solidFill>
                <a:cs typeface="Arial"/>
                <a:hlinkClick r:id="rId3"/>
              </a:rPr>
              <a:t>http://www.oclc.org/en-US/worldshare-ill/getting-started.html</a:t>
            </a:r>
            <a:endParaRPr lang="en-US" dirty="0" smtClean="0">
              <a:solidFill>
                <a:prstClr val="black"/>
              </a:solidFill>
              <a:cs typeface="Arial"/>
            </a:endParaRPr>
          </a:p>
          <a:p>
            <a:endParaRPr lang="en-US" dirty="0" smtClean="0"/>
          </a:p>
          <a:p>
            <a:r>
              <a:rPr lang="en-US" i="1" dirty="0" smtClean="0"/>
              <a:t>Click</a:t>
            </a:r>
            <a:r>
              <a:rPr lang="en-US" i="1" baseline="0" dirty="0" smtClean="0"/>
              <a:t> link and begin demonstrating process. </a:t>
            </a:r>
            <a:endParaRPr lang="en-US" i="1" dirty="0" smtClean="0"/>
          </a:p>
          <a:p>
            <a:endParaRPr lang="en-US" dirty="0" smtClean="0"/>
          </a:p>
          <a:p>
            <a:r>
              <a:rPr lang="en-US" dirty="0" smtClean="0"/>
              <a:t>How do you know</a:t>
            </a:r>
            <a:r>
              <a:rPr lang="en-US" baseline="0" dirty="0" smtClean="0"/>
              <a:t> which 9 digit number to use? Well, if you log in at firstsearch.oclc.org and see a box with the title “Staff View” in the top left-hand corner, that’s your ILL account, and that is the authorization and password to use to create new WSILL user name and password.</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start,</a:t>
            </a:r>
            <a:r>
              <a:rPr lang="en-US" baseline="0" dirty="0" smtClean="0"/>
              <a:t> click on green Create Account button on left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start,</a:t>
            </a:r>
            <a:r>
              <a:rPr lang="en-US" baseline="0" dirty="0" smtClean="0"/>
              <a:t> click on green Create Account button on left</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Verify your institution’s name appears; click confirm to move on to Step 3.</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2" name="Slide Number Placeholder 21"/>
          <p:cNvSpPr>
            <a:spLocks noGrp="1"/>
          </p:cNvSpPr>
          <p:nvPr>
            <p:ph type="sldNum" sz="quarter" idx="18"/>
          </p:nvPr>
        </p:nvSpPr>
        <p:spPr>
          <a:xfrm>
            <a:off x="7315200" y="6400800"/>
            <a:ext cx="1371599" cy="294325"/>
          </a:xfrm>
        </p:spPr>
        <p:txBody>
          <a:bodyPr/>
          <a:lstStyle>
            <a:lvl1pPr>
              <a:defRPr/>
            </a:lvl1pPr>
          </a:lstStyle>
          <a:p>
            <a:r>
              <a:rPr lang="en-US" dirty="0" smtClean="0">
                <a:solidFill>
                  <a:prstClr val="black">
                    <a:tint val="75000"/>
                  </a:prstClr>
                </a:solidFill>
              </a:rPr>
              <a:t>Slide &lt;#&gt;</a:t>
            </a:r>
            <a:endParaRPr lang="en-US" dirty="0">
              <a:solidFill>
                <a:prstClr val="black">
                  <a:tint val="75000"/>
                </a:prstClr>
              </a:solidFill>
            </a:endParaRPr>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
        <p:nvSpPr>
          <p:cNvPr id="10" name="Slide Number Placeholder 21"/>
          <p:cNvSpPr txBox="1">
            <a:spLocks/>
          </p:cNvSpPr>
          <p:nvPr userDrawn="1"/>
        </p:nvSpPr>
        <p:spPr>
          <a:xfrm>
            <a:off x="7322130" y="6400799"/>
            <a:ext cx="1371599" cy="294325"/>
          </a:xfrm>
          <a:prstGeom prst="rect">
            <a:avLst/>
          </a:prstGeom>
        </p:spPr>
        <p:txBody>
          <a:bodyPr vert="horz" lIns="91440" tIns="45720" rIns="91440" bIns="45720" rtlCol="0" anchor="ctr"/>
          <a:lstStyle>
            <a:lvl1pPr>
              <a:defRPr/>
            </a:lvl1pPr>
          </a:lstStyle>
          <a:p>
            <a:pPr algn="r"/>
            <a:r>
              <a:rPr lang="en-US" sz="1200" dirty="0" smtClean="0">
                <a:solidFill>
                  <a:prstClr val="black">
                    <a:tint val="75000"/>
                  </a:prstClr>
                </a:solidFill>
                <a:latin typeface="Myriad Web Pro"/>
                <a:cs typeface="Myriad Web Pro"/>
              </a:rPr>
              <a:t>Slide &lt;#&gt;</a:t>
            </a:r>
            <a:endParaRPr lang="en-US" sz="1200" dirty="0">
              <a:solidFill>
                <a:prstClr val="black">
                  <a:tint val="75000"/>
                </a:prstClr>
              </a:solidFill>
              <a:latin typeface="Myriad Web Pro"/>
              <a:cs typeface="Myriad Web Pro"/>
            </a:endParaRPr>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6" name="Slide Number Placeholder 5"/>
          <p:cNvSpPr>
            <a:spLocks noGrp="1"/>
          </p:cNvSpPr>
          <p:nvPr>
            <p:ph type="sldNum" sz="quarter" idx="12"/>
          </p:nvPr>
        </p:nvSpPr>
        <p:spPr>
          <a:xfrm>
            <a:off x="6781800" y="6400800"/>
            <a:ext cx="1904999" cy="294325"/>
          </a:xfrm>
        </p:spPr>
        <p:txBody>
          <a:bodyPr/>
          <a:lstStyle/>
          <a:p>
            <a:r>
              <a:rPr lang="en-US" dirty="0" smtClean="0">
                <a:solidFill>
                  <a:prstClr val="black">
                    <a:tint val="75000"/>
                  </a:prstClr>
                </a:solidFill>
              </a:rPr>
              <a:t>Slide &lt;#&gt;</a:t>
            </a:r>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mall Title Bar">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855663"/>
            <a:chOff x="0" y="0"/>
            <a:chExt cx="9144000" cy="855144"/>
          </a:xfrm>
        </p:grpSpPr>
        <p:sp>
          <p:nvSpPr>
            <p:cNvPr id="4" name="Rounded Rectangle 3"/>
            <p:cNvSpPr>
              <a:spLocks noChangeArrowheads="1"/>
            </p:cNvSpPr>
            <p:nvPr userDrawn="1"/>
          </p:nvSpPr>
          <p:spPr bwMode="auto">
            <a:xfrm>
              <a:off x="0" y="0"/>
              <a:ext cx="9144000" cy="609230"/>
            </a:xfrm>
            <a:prstGeom prst="roundRect">
              <a:avLst>
                <a:gd name="adj" fmla="val 0"/>
              </a:avLst>
            </a:prstGeom>
            <a:gradFill rotWithShape="1">
              <a:gsLst>
                <a:gs pos="0">
                  <a:srgbClr val="376092"/>
                </a:gs>
                <a:gs pos="100000">
                  <a:schemeClr val="accent1"/>
                </a:gs>
              </a:gsLst>
              <a:lin ang="16200000"/>
            </a:gradFill>
            <a:ln w="9525">
              <a:no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rgbClr val="FFFFFF"/>
                </a:solidFill>
              </a:endParaRPr>
            </a:p>
          </p:txBody>
        </p:sp>
        <p:sp>
          <p:nvSpPr>
            <p:cNvPr id="5" name="Isosceles Triangle 4"/>
            <p:cNvSpPr>
              <a:spLocks noChangeArrowheads="1"/>
            </p:cNvSpPr>
            <p:nvPr userDrawn="1"/>
          </p:nvSpPr>
          <p:spPr bwMode="auto">
            <a:xfrm rot="10800000">
              <a:off x="714375" y="599711"/>
              <a:ext cx="504825" cy="255433"/>
            </a:xfrm>
            <a:prstGeom prst="triangle">
              <a:avLst>
                <a:gd name="adj" fmla="val 50000"/>
              </a:avLst>
            </a:prstGeom>
            <a:solidFill>
              <a:srgbClr val="195A88"/>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rgbClr val="FFFFFF"/>
                </a:solidFill>
              </a:endParaRPr>
            </a:p>
          </p:txBody>
        </p:sp>
      </p:grpSp>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6654800" y="6400800"/>
            <a:ext cx="1268413" cy="293688"/>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solidFill>
                <a:prstClr val="black">
                  <a:tint val="75000"/>
                </a:prstClr>
              </a:solidFill>
            </a:endParaRPr>
          </a:p>
        </p:txBody>
      </p:sp>
      <p:sp>
        <p:nvSpPr>
          <p:cNvPr id="7" name="Footer Placeholder 4"/>
          <p:cNvSpPr>
            <a:spLocks noGrp="1"/>
          </p:cNvSpPr>
          <p:nvPr>
            <p:ph type="ftr" sz="quarter" idx="11"/>
          </p:nvPr>
        </p:nvSpPr>
        <p:spPr>
          <a:xfrm>
            <a:off x="4038600" y="6400800"/>
            <a:ext cx="2465388" cy="293688"/>
          </a:xfrm>
          <a:prstGeom prst="rect">
            <a:avLst/>
          </a:prstGeom>
        </p:spPr>
        <p:txBody>
          <a:bodyPr/>
          <a:lstStyle>
            <a:lvl1pPr>
              <a:defRPr>
                <a:latin typeface="Arial" charset="0"/>
                <a:ea typeface="ＭＳ Ｐゴシック" pitchFamily="34" charset="-128"/>
                <a:cs typeface="+mn-cs"/>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8115300" y="6400800"/>
            <a:ext cx="571500"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E1001733-93A8-524B-8A4C-3DA251704DC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A9316F"/>
              </a:buClr>
              <a:defRPr/>
            </a:lvl2pPr>
            <a:lvl3pPr>
              <a:buClr>
                <a:srgbClr val="A9316F"/>
              </a:buClr>
              <a:defRPr/>
            </a:lvl3pPr>
            <a:lvl4pPr>
              <a:buClr>
                <a:srgbClr val="A9316F"/>
              </a:buClr>
              <a:defRPr/>
            </a:lvl4pPr>
            <a:lvl5pPr>
              <a:buClr>
                <a:srgbClr val="A9316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7086600" y="6441744"/>
            <a:ext cx="2057400" cy="361061"/>
          </a:xfrm>
          <a:prstGeom prst="rect">
            <a:avLst/>
          </a:prstGeom>
          <a:noFill/>
        </p:spPr>
        <p:txBody>
          <a:bodyPr wrap="square" rtlCol="0">
            <a:spAutoFit/>
          </a:bodyPr>
          <a:lstStyle/>
          <a:p>
            <a:pPr algn="r"/>
            <a:r>
              <a:rPr lang="en-US" sz="1600" dirty="0" smtClean="0">
                <a:solidFill>
                  <a:srgbClr val="FFFFFF"/>
                </a:solidFill>
              </a:rPr>
              <a:t>Slide </a:t>
            </a:r>
            <a:fld id="{6B6437F4-83B7-4781-BFC9-324EF6EEDC8B}" type="slidenum">
              <a:rPr lang="en-US" sz="1600" smtClean="0">
                <a:solidFill>
                  <a:srgbClr val="FFFFFF"/>
                </a:solidFill>
              </a:rPr>
              <a:pPr algn="r"/>
              <a:t>‹#›</a:t>
            </a:fld>
            <a:endParaRPr lang="en-US" sz="1600" dirty="0">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2" name="Slide Number Placeholder 21"/>
          <p:cNvSpPr>
            <a:spLocks noGrp="1"/>
          </p:cNvSpPr>
          <p:nvPr>
            <p:ph type="sldNum" sz="quarter" idx="18"/>
          </p:nvPr>
        </p:nvSpPr>
        <p:spPr>
          <a:xfrm>
            <a:off x="7315200" y="6400800"/>
            <a:ext cx="1371599" cy="294325"/>
          </a:xfrm>
        </p:spPr>
        <p:txBody>
          <a:bodyPr/>
          <a:lstStyle>
            <a:lvl1pPr>
              <a:defRPr/>
            </a:lvl1pPr>
          </a:lstStyle>
          <a:p>
            <a:r>
              <a:rPr lang="en-US" dirty="0" smtClean="0">
                <a:solidFill>
                  <a:prstClr val="black">
                    <a:tint val="75000"/>
                  </a:prstClr>
                </a:solidFill>
              </a:rPr>
              <a:t>Slide &lt;#&gt;</a:t>
            </a:r>
            <a:endParaRPr lang="en-US" dirty="0">
              <a:solidFill>
                <a:prstClr val="black">
                  <a:tint val="75000"/>
                </a:prstClr>
              </a:solidFill>
            </a:endParaRPr>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
        <p:nvSpPr>
          <p:cNvPr id="10" name="Slide Number Placeholder 21"/>
          <p:cNvSpPr txBox="1">
            <a:spLocks/>
          </p:cNvSpPr>
          <p:nvPr userDrawn="1"/>
        </p:nvSpPr>
        <p:spPr>
          <a:xfrm>
            <a:off x="7322130" y="6400799"/>
            <a:ext cx="1371599" cy="294325"/>
          </a:xfrm>
          <a:prstGeom prst="rect">
            <a:avLst/>
          </a:prstGeom>
        </p:spPr>
        <p:txBody>
          <a:bodyPr vert="horz" lIns="91440" tIns="45720" rIns="91440" bIns="45720" rtlCol="0" anchor="ctr"/>
          <a:lstStyle>
            <a:lvl1pPr>
              <a:defRPr/>
            </a:lvl1pPr>
          </a:lstStyle>
          <a:p>
            <a:pPr algn="r">
              <a:defRPr/>
            </a:pPr>
            <a:r>
              <a:rPr lang="en-US" sz="1200" dirty="0" smtClean="0">
                <a:solidFill>
                  <a:prstClr val="black">
                    <a:tint val="75000"/>
                  </a:prstClr>
                </a:solidFill>
                <a:latin typeface="Myriad Web Pro"/>
                <a:cs typeface="Myriad Web Pro"/>
              </a:rPr>
              <a:t>Slide &lt;#&gt;</a:t>
            </a:r>
            <a:endParaRPr lang="en-US" sz="1200" dirty="0">
              <a:solidFill>
                <a:prstClr val="black">
                  <a:tint val="75000"/>
                </a:prstClr>
              </a:solidFill>
              <a:latin typeface="Myriad Web Pro"/>
              <a:cs typeface="Myriad Web Pro"/>
            </a:endParaRPr>
          </a:p>
        </p:txBody>
      </p:sp>
    </p:spTree>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6" name="Slide Number Placeholder 5"/>
          <p:cNvSpPr>
            <a:spLocks noGrp="1"/>
          </p:cNvSpPr>
          <p:nvPr>
            <p:ph type="sldNum" sz="quarter" idx="12"/>
          </p:nvPr>
        </p:nvSpPr>
        <p:spPr>
          <a:xfrm>
            <a:off x="6781800" y="6400800"/>
            <a:ext cx="1904999" cy="294325"/>
          </a:xfrm>
        </p:spPr>
        <p:txBody>
          <a:bodyPr/>
          <a:lstStyle/>
          <a:p>
            <a:r>
              <a:rPr lang="en-US" dirty="0" smtClean="0">
                <a:solidFill>
                  <a:prstClr val="black">
                    <a:tint val="75000"/>
                  </a:prstClr>
                </a:solidFill>
              </a:rPr>
              <a:t>Slide &lt;#&gt;</a:t>
            </a:r>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d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3.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image" Target="../media/image3.png"/><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theme" Target="../theme/theme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8/2/2013</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41"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39"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6.xml"/><Relationship Id="rId4" Type="http://schemas.openxmlformats.org/officeDocument/2006/relationships/hyperlink" Target="http://oc.lc/pSszC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2" Type="http://schemas.openxmlformats.org/officeDocument/2006/relationships/notesSlide" Target="../notesSlides/notesSlide22.xml"/><Relationship Id="rId1" Type="http://schemas.openxmlformats.org/officeDocument/2006/relationships/slideLayout" Target="../slideLayouts/slideLayout8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hyperlink" Target="https://oclctraining-tpu.share.worldcat.org/wms/" TargetMode="External"/><Relationship Id="rId2" Type="http://schemas.openxmlformats.org/officeDocument/2006/relationships/notesSlide" Target="../notesSlides/notesSlide34.xml"/><Relationship Id="rId1" Type="http://schemas.openxmlformats.org/officeDocument/2006/relationships/slideLayout" Target="../slideLayouts/slideLayout86.xml"/><Relationship Id="rId4" Type="http://schemas.openxmlformats.org/officeDocument/2006/relationships/hyperlink" Target="https://oclctraining-tpv.share.worldcat.org/wm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3" Type="http://schemas.openxmlformats.org/officeDocument/2006/relationships/hyperlink" Target="http://www.oclc.org/en-US/worldshare-ill/getting-started.html" TargetMode="External"/><Relationship Id="rId7"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86.xml"/><Relationship Id="rId6" Type="http://schemas.openxmlformats.org/officeDocument/2006/relationships/hyperlink" Target="http://www.oclc.org/content/dam/support/worldshare-ill/documentation/WorldShare-ILL-getting-started.pdf" TargetMode="External"/><Relationship Id="rId5" Type="http://schemas.openxmlformats.org/officeDocument/2006/relationships/hyperlink" Target="http://www.oclc.org/support/services/worldshare-ill/FAQ.en.html" TargetMode="External"/><Relationship Id="rId4" Type="http://schemas.openxmlformats.org/officeDocument/2006/relationships/hyperlink" Target="http://www.oclc.org/content/dam/oclc/services/brochures/214961usf_New-User-Accounts-for-WS-ILL.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6.xml"/><Relationship Id="rId4" Type="http://schemas.openxmlformats.org/officeDocument/2006/relationships/hyperlink" Target="http://www.oclc.org/en-US/worldshare-ill/getting-started.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9"/>
            <a:ext cx="8153400" cy="2732725"/>
          </a:xfrm>
        </p:spPr>
        <p:txBody>
          <a:bodyPr>
            <a:noAutofit/>
          </a:bodyPr>
          <a:lstStyle/>
          <a:p>
            <a:r>
              <a:rPr lang="en-US" sz="4600" b="1" dirty="0" smtClean="0"/>
              <a:t>Setup and management of OCLC Services accounts for access to WorldShare</a:t>
            </a:r>
            <a:r>
              <a:rPr lang="en-US" sz="4600" b="1" baseline="30000" dirty="0" smtClean="0"/>
              <a:t>®</a:t>
            </a:r>
            <a:r>
              <a:rPr lang="en-US" sz="4600" b="1" dirty="0" smtClean="0"/>
              <a:t> Interlibrary Loan</a:t>
            </a:r>
          </a:p>
        </p:txBody>
      </p:sp>
      <p:sp>
        <p:nvSpPr>
          <p:cNvPr id="3" name="Subtitle 2"/>
          <p:cNvSpPr>
            <a:spLocks noGrp="1"/>
          </p:cNvSpPr>
          <p:nvPr>
            <p:ph type="subTitle" idx="1"/>
          </p:nvPr>
        </p:nvSpPr>
        <p:spPr/>
        <p:txBody>
          <a:bodyPr>
            <a:normAutofit/>
          </a:bodyPr>
          <a:lstStyle/>
          <a:p>
            <a:r>
              <a:rPr lang="en-US" dirty="0" smtClean="0"/>
              <a:t>OCLC Training and Support </a:t>
            </a:r>
            <a:endParaRPr lang="en-US" dirty="0"/>
          </a:p>
        </p:txBody>
      </p:sp>
      <p:sp>
        <p:nvSpPr>
          <p:cNvPr id="8" name="Text Placeholder 7"/>
          <p:cNvSpPr>
            <a:spLocks noGrp="1"/>
          </p:cNvSpPr>
          <p:nvPr>
            <p:ph type="body" sz="quarter" idx="14"/>
          </p:nvPr>
        </p:nvSpPr>
        <p:spPr/>
        <p:txBody>
          <a:bodyPr>
            <a:normAutofit/>
          </a:bodyPr>
          <a:lstStyle/>
          <a:p>
            <a:r>
              <a:rPr lang="en-US" dirty="0" smtClean="0"/>
              <a:t>July 2013</a:t>
            </a:r>
          </a:p>
          <a:p>
            <a:endParaRPr lang="en-US" dirty="0"/>
          </a:p>
        </p:txBody>
      </p:sp>
      <p:sp>
        <p:nvSpPr>
          <p:cNvPr id="6" name="Text Placeholder 5"/>
          <p:cNvSpPr>
            <a:spLocks noGrp="1"/>
          </p:cNvSpPr>
          <p:nvPr>
            <p:ph type="body" sz="quarter" idx="13"/>
          </p:nvPr>
        </p:nvSpPr>
        <p:spPr>
          <a:xfrm>
            <a:off x="685800" y="4475800"/>
            <a:ext cx="3693697" cy="457200"/>
          </a:xfrm>
        </p:spPr>
        <p:txBody>
          <a:bodyPr/>
          <a:lstStyle/>
          <a:p>
            <a:r>
              <a:rPr lang="en-US" dirty="0" smtClean="0"/>
              <a:t>Michael Cosentino</a:t>
            </a:r>
            <a:endParaRPr lang="en-US" dirty="0"/>
          </a:p>
        </p:txBody>
      </p:sp>
      <p:sp>
        <p:nvSpPr>
          <p:cNvPr id="18" name="Text Placeholder 17"/>
          <p:cNvSpPr>
            <a:spLocks noGrp="1"/>
          </p:cNvSpPr>
          <p:nvPr>
            <p:ph type="body" sz="quarter" idx="15"/>
          </p:nvPr>
        </p:nvSpPr>
        <p:spPr>
          <a:xfrm>
            <a:off x="685800" y="4933000"/>
            <a:ext cx="3693697" cy="1305875"/>
          </a:xfrm>
        </p:spPr>
        <p:txBody>
          <a:bodyPr/>
          <a:lstStyle/>
          <a:p>
            <a:r>
              <a:rPr lang="en-US" dirty="0" smtClean="0"/>
              <a:t>Senior Training Coordinator</a:t>
            </a:r>
            <a:br>
              <a:rPr lang="en-US" dirty="0" smtClean="0"/>
            </a:br>
            <a:r>
              <a:rPr lang="en-US" dirty="0" smtClean="0"/>
              <a:t>OCLC</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Best Practices for creating accounts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10</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3074" name="Picture 2"/>
          <p:cNvPicPr>
            <a:picLocks noChangeAspect="1" noChangeArrowheads="1"/>
          </p:cNvPicPr>
          <p:nvPr/>
        </p:nvPicPr>
        <p:blipFill>
          <a:blip r:embed="rId3"/>
          <a:srcRect/>
          <a:stretch>
            <a:fillRect/>
          </a:stretch>
        </p:blipFill>
        <p:spPr bwMode="auto">
          <a:xfrm>
            <a:off x="28908" y="776769"/>
            <a:ext cx="9071548" cy="449889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Best Practices for creating accounts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11</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4098" name="Picture 2"/>
          <p:cNvPicPr>
            <a:picLocks noChangeAspect="1" noChangeArrowheads="1"/>
          </p:cNvPicPr>
          <p:nvPr/>
        </p:nvPicPr>
        <p:blipFill>
          <a:blip r:embed="rId3"/>
          <a:srcRect/>
          <a:stretch>
            <a:fillRect/>
          </a:stretch>
        </p:blipFill>
        <p:spPr bwMode="auto">
          <a:xfrm>
            <a:off x="37292" y="762592"/>
            <a:ext cx="9033806" cy="6095408"/>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1828800" y="5381625"/>
            <a:ext cx="3552825" cy="1019175"/>
          </a:xfrm>
          <a:prstGeom prst="rect">
            <a:avLst/>
          </a:prstGeom>
          <a:noFill/>
          <a:ln w="9525">
            <a:noFill/>
            <a:miter lim="800000"/>
            <a:headEnd/>
            <a:tailEnd/>
          </a:ln>
        </p:spPr>
      </p:pic>
      <p:sp>
        <p:nvSpPr>
          <p:cNvPr id="9" name="TextBox 8"/>
          <p:cNvSpPr txBox="1"/>
          <p:nvPr/>
        </p:nvSpPr>
        <p:spPr>
          <a:xfrm>
            <a:off x="5105400" y="609600"/>
            <a:ext cx="4038600" cy="1200329"/>
          </a:xfrm>
          <a:prstGeom prst="rect">
            <a:avLst/>
          </a:prstGeom>
          <a:noFill/>
        </p:spPr>
        <p:txBody>
          <a:bodyPr wrap="square" rtlCol="0">
            <a:spAutoFit/>
          </a:bodyPr>
          <a:lstStyle/>
          <a:p>
            <a:r>
              <a:rPr lang="en-US" sz="2400" dirty="0" smtClean="0">
                <a:solidFill>
                  <a:srgbClr val="FF7600"/>
                </a:solidFill>
              </a:rPr>
              <a:t>All fields required!</a:t>
            </a:r>
          </a:p>
          <a:p>
            <a:r>
              <a:rPr lang="en-US" sz="2400" dirty="0" smtClean="0">
                <a:solidFill>
                  <a:srgbClr val="FF7600"/>
                </a:solidFill>
              </a:rPr>
              <a:t>Write down / remember your</a:t>
            </a:r>
          </a:p>
          <a:p>
            <a:r>
              <a:rPr lang="en-US" sz="2400" dirty="0" smtClean="0">
                <a:solidFill>
                  <a:srgbClr val="FF7600"/>
                </a:solidFill>
              </a:rPr>
              <a:t> User Name and Password!</a:t>
            </a:r>
            <a:endParaRPr lang="en-US" sz="2400" dirty="0">
              <a:solidFill>
                <a:srgbClr val="FF76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Best Practices for creating accounts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12</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5122" name="Picture 2"/>
          <p:cNvPicPr>
            <a:picLocks noChangeAspect="1" noChangeArrowheads="1"/>
          </p:cNvPicPr>
          <p:nvPr/>
        </p:nvPicPr>
        <p:blipFill>
          <a:blip r:embed="rId3"/>
          <a:srcRect/>
          <a:stretch>
            <a:fillRect/>
          </a:stretch>
        </p:blipFill>
        <p:spPr bwMode="auto">
          <a:xfrm>
            <a:off x="-230" y="909147"/>
            <a:ext cx="9144230" cy="4887306"/>
          </a:xfrm>
          <a:prstGeom prst="rect">
            <a:avLst/>
          </a:prstGeom>
          <a:noFill/>
          <a:ln w="9525">
            <a:noFill/>
            <a:miter lim="800000"/>
            <a:headEnd/>
            <a:tailEnd/>
          </a:ln>
        </p:spPr>
      </p:pic>
      <p:sp>
        <p:nvSpPr>
          <p:cNvPr id="9" name="Left Arrow 8"/>
          <p:cNvSpPr/>
          <p:nvPr/>
        </p:nvSpPr>
        <p:spPr>
          <a:xfrm>
            <a:off x="2057400" y="3810000"/>
            <a:ext cx="1752600" cy="685800"/>
          </a:xfrm>
          <a:prstGeom prst="leftArrow">
            <a:avLst/>
          </a:prstGeom>
          <a:solidFill>
            <a:srgbClr val="FF7600"/>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962400" y="3995054"/>
            <a:ext cx="4191000" cy="369332"/>
          </a:xfrm>
          <a:prstGeom prst="rect">
            <a:avLst/>
          </a:prstGeom>
          <a:noFill/>
        </p:spPr>
        <p:txBody>
          <a:bodyPr wrap="square" rtlCol="0">
            <a:spAutoFit/>
          </a:bodyPr>
          <a:lstStyle/>
          <a:p>
            <a:r>
              <a:rPr lang="en-US" dirty="0" smtClean="0">
                <a:solidFill>
                  <a:srgbClr val="FF7600"/>
                </a:solidFill>
              </a:rPr>
              <a:t>Click here to log in to WorldShare</a:t>
            </a:r>
            <a:r>
              <a:rPr lang="en-US" baseline="30000" dirty="0" smtClean="0">
                <a:solidFill>
                  <a:srgbClr val="FF7600"/>
                </a:solidFill>
              </a:rPr>
              <a:t>®</a:t>
            </a:r>
            <a:r>
              <a:rPr lang="en-US" dirty="0" smtClean="0">
                <a:solidFill>
                  <a:srgbClr val="FF7600"/>
                </a:solidFill>
              </a:rPr>
              <a:t> ILL</a:t>
            </a:r>
            <a:endParaRPr lang="en-US" dirty="0">
              <a:solidFill>
                <a:srgbClr val="FF76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Log In to WorldShare ILL</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13</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6146" name="Picture 2"/>
          <p:cNvPicPr>
            <a:picLocks noChangeAspect="1" noChangeArrowheads="1"/>
          </p:cNvPicPr>
          <p:nvPr/>
        </p:nvPicPr>
        <p:blipFill>
          <a:blip r:embed="rId3"/>
          <a:srcRect/>
          <a:stretch>
            <a:fillRect/>
          </a:stretch>
        </p:blipFill>
        <p:spPr bwMode="auto">
          <a:xfrm>
            <a:off x="28434" y="1162208"/>
            <a:ext cx="9050254" cy="407638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Log In to WorldShare ILL</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14</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7170" name="Picture 2"/>
          <p:cNvPicPr>
            <a:picLocks noChangeAspect="1" noChangeArrowheads="1"/>
          </p:cNvPicPr>
          <p:nvPr/>
        </p:nvPicPr>
        <p:blipFill>
          <a:blip r:embed="rId3"/>
          <a:srcRect/>
          <a:stretch>
            <a:fillRect/>
          </a:stretch>
        </p:blipFill>
        <p:spPr bwMode="auto">
          <a:xfrm>
            <a:off x="128588" y="576263"/>
            <a:ext cx="8885237" cy="5705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Bookmark Your Custom Web Address!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15</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9218" name="Picture 2" descr="C:\Users\cosentim\AppData\Local\Temp\SNAGHTML5c881bb.PNG"/>
          <p:cNvPicPr>
            <a:picLocks noChangeAspect="1" noChangeArrowheads="1"/>
          </p:cNvPicPr>
          <p:nvPr/>
        </p:nvPicPr>
        <p:blipFill>
          <a:blip r:embed="rId3"/>
          <a:srcRect/>
          <a:stretch>
            <a:fillRect/>
          </a:stretch>
        </p:blipFill>
        <p:spPr bwMode="auto">
          <a:xfrm>
            <a:off x="211122" y="578143"/>
            <a:ext cx="8742658" cy="6214956"/>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Bookmark Your Custom Web Address!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16</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r>
              <a:rPr lang="en-US" sz="2400" dirty="0" smtClean="0">
                <a:solidFill>
                  <a:prstClr val="black"/>
                </a:solidFill>
                <a:cs typeface="Arial"/>
              </a:rPr>
              <a:t>Once inside, </a:t>
            </a:r>
            <a:r>
              <a:rPr lang="en-US" sz="2400" dirty="0" smtClean="0">
                <a:solidFill>
                  <a:srgbClr val="FF0000"/>
                </a:solidFill>
                <a:cs typeface="Arial"/>
              </a:rPr>
              <a:t>BOOKMARK URL IN THE ADDRESS BAR! </a:t>
            </a:r>
          </a:p>
          <a:p>
            <a:pPr marL="233363" lvl="0" indent="-233363">
              <a:lnSpc>
                <a:spcPct val="110000"/>
              </a:lnSpc>
              <a:spcBef>
                <a:spcPts val="900"/>
              </a:spcBef>
              <a:buFont typeface="Arial"/>
              <a:buChar char="•"/>
            </a:pPr>
            <a:endParaRPr lang="en-US" sz="2400" dirty="0" smtClean="0">
              <a:solidFill>
                <a:srgbClr val="FF0000"/>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a:p>
            <a:endParaRPr lang="en-US" sz="2400" dirty="0" smtClean="0">
              <a:solidFill>
                <a:srgbClr val="FF0000"/>
              </a:solidFill>
              <a:cs typeface="Arial"/>
            </a:endParaRPr>
          </a:p>
          <a:p>
            <a:endParaRPr lang="en-US" sz="2400" dirty="0" smtClean="0">
              <a:solidFill>
                <a:srgbClr val="FF0000"/>
              </a:solidFill>
              <a:cs typeface="Arial"/>
            </a:endParaRPr>
          </a:p>
          <a:p>
            <a:pPr>
              <a:buFont typeface="Arial" pitchFamily="34" charset="0"/>
              <a:buChar char="•"/>
            </a:pPr>
            <a:r>
              <a:rPr lang="en-US" sz="2200" dirty="0" smtClean="0"/>
              <a:t>Holding down the Ctrl and D keys together on your keyboard should allow you to bookmark the address in your browser.</a:t>
            </a:r>
          </a:p>
          <a:p>
            <a:pPr>
              <a:buFont typeface="Arial" pitchFamily="34" charset="0"/>
              <a:buChar char="•"/>
            </a:pPr>
            <a:endParaRPr lang="en-US" sz="2200" dirty="0" smtClean="0"/>
          </a:p>
          <a:p>
            <a:pPr>
              <a:buFont typeface="Arial" pitchFamily="34" charset="0"/>
              <a:buChar char="•"/>
            </a:pPr>
            <a:r>
              <a:rPr lang="en-US" sz="2200" dirty="0" smtClean="0"/>
              <a:t>This is the web address you’ll use to log in to WorldShare ILL</a:t>
            </a: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173058" name="Picture 2"/>
          <p:cNvPicPr>
            <a:picLocks noChangeAspect="1" noChangeArrowheads="1"/>
          </p:cNvPicPr>
          <p:nvPr/>
        </p:nvPicPr>
        <p:blipFill>
          <a:blip r:embed="rId3"/>
          <a:srcRect/>
          <a:stretch>
            <a:fillRect/>
          </a:stretch>
        </p:blipFill>
        <p:spPr bwMode="auto">
          <a:xfrm>
            <a:off x="309873" y="1716313"/>
            <a:ext cx="8376926" cy="2815774"/>
          </a:xfrm>
          <a:prstGeom prst="rect">
            <a:avLst/>
          </a:prstGeom>
          <a:noFill/>
          <a:ln w="9525">
            <a:solidFill>
              <a:schemeClr val="tx1"/>
            </a:solidFill>
            <a:miter lim="800000"/>
            <a:headEnd/>
            <a:tailEnd/>
          </a:ln>
        </p:spPr>
      </p:pic>
      <p:sp>
        <p:nvSpPr>
          <p:cNvPr id="9" name="Rounded Rectangle 8"/>
          <p:cNvSpPr/>
          <p:nvPr/>
        </p:nvSpPr>
        <p:spPr bwMode="auto">
          <a:xfrm>
            <a:off x="2022478" y="1748442"/>
            <a:ext cx="6400800" cy="45720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0" name="TextBox 9"/>
          <p:cNvSpPr txBox="1"/>
          <p:nvPr/>
        </p:nvSpPr>
        <p:spPr>
          <a:xfrm>
            <a:off x="7620000" y="1803652"/>
            <a:ext cx="609600" cy="369332"/>
          </a:xfrm>
          <a:prstGeom prst="rect">
            <a:avLst/>
          </a:prstGeom>
          <a:solidFill>
            <a:schemeClr val="bg1"/>
          </a:solidFill>
        </p:spPr>
        <p:txBody>
          <a:bodyPr wrap="squar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Best Practices for creating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17</a:t>
            </a:fld>
            <a:endParaRPr lang="en-US" dirty="0">
              <a:solidFill>
                <a:prstClr val="black">
                  <a:tint val="75000"/>
                </a:prstClr>
              </a:solidFill>
            </a:endParaRPr>
          </a:p>
        </p:txBody>
      </p:sp>
      <p:sp>
        <p:nvSpPr>
          <p:cNvPr id="4" name="Content Placeholder 8"/>
          <p:cNvSpPr txBox="1">
            <a:spLocks/>
          </p:cNvSpPr>
          <p:nvPr/>
        </p:nvSpPr>
        <p:spPr>
          <a:xfrm>
            <a:off x="720727" y="990600"/>
            <a:ext cx="7432673" cy="4190999"/>
          </a:xfrm>
          <a:prstGeom prst="rect">
            <a:avLst/>
          </a:prstGeom>
        </p:spPr>
        <p:txBody>
          <a:bodyPr>
            <a:normAutofit/>
          </a:bodyPr>
          <a:lstStyle/>
          <a:p>
            <a:pPr>
              <a:lnSpc>
                <a:spcPct val="110000"/>
              </a:lnSpc>
              <a:spcBef>
                <a:spcPts val="900"/>
              </a:spcBef>
              <a:defRPr/>
            </a:pPr>
            <a:endParaRPr lang="en-US" sz="2400" dirty="0" smtClean="0">
              <a:solidFill>
                <a:prstClr val="black"/>
              </a:solidFill>
              <a:cs typeface="Arial"/>
            </a:endParaRP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7" name="Picture 6" descr="http://www.oclc.org/common/images/logos/new/WorldShare/WorldShare_Logo_V_Color.png"/>
          <p:cNvPicPr>
            <a:picLocks noChangeAspect="1" noChangeArrowheads="1"/>
          </p:cNvPicPr>
          <p:nvPr/>
        </p:nvPicPr>
        <p:blipFill>
          <a:blip r:embed="rId3" cstate="print"/>
          <a:srcRect/>
          <a:stretch>
            <a:fillRect/>
          </a:stretch>
        </p:blipFill>
        <p:spPr bwMode="auto">
          <a:xfrm>
            <a:off x="6934202" y="4462619"/>
            <a:ext cx="1904998" cy="1750990"/>
          </a:xfrm>
          <a:prstGeom prst="rect">
            <a:avLst/>
          </a:prstGeom>
          <a:noFill/>
        </p:spPr>
      </p:pic>
      <p:sp>
        <p:nvSpPr>
          <p:cNvPr id="10" name="Content Placeholder 6"/>
          <p:cNvSpPr txBox="1">
            <a:spLocks/>
          </p:cNvSpPr>
          <p:nvPr/>
        </p:nvSpPr>
        <p:spPr>
          <a:xfrm>
            <a:off x="457199" y="990600"/>
            <a:ext cx="8229600" cy="4221163"/>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800" b="0" i="0" u="none" strike="noStrike" kern="1200" cap="none" spc="0" normalizeH="0" baseline="0" noProof="0" dirty="0" smtClean="0">
              <a:ln>
                <a:noFill/>
              </a:ln>
              <a:solidFill>
                <a:sysClr val="windowText" lastClr="000000"/>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r>
              <a:rPr kumimoji="0" lang="en-US" sz="2800" b="0" i="0" u="none" strike="noStrike" kern="1200" cap="none" spc="0" normalizeH="0" baseline="0" noProof="0" dirty="0" smtClean="0">
                <a:ln>
                  <a:noFill/>
                </a:ln>
                <a:solidFill>
                  <a:sysClr val="windowText" lastClr="000000"/>
                </a:solidFill>
                <a:effectLst/>
                <a:uLnTx/>
                <a:uFillTx/>
                <a:latin typeface="Arial"/>
                <a:ea typeface="+mn-ea"/>
                <a:cs typeface="Arial"/>
              </a:rPr>
              <a:t>Account Created is an Administrative Account</a:t>
            </a:r>
          </a:p>
          <a:p>
            <a:pPr marL="690563" lvl="1" indent="-233363">
              <a:lnSpc>
                <a:spcPct val="110000"/>
              </a:lnSpc>
              <a:spcBef>
                <a:spcPts val="900"/>
              </a:spcBef>
              <a:buFont typeface="Arial" pitchFamily="34" charset="0"/>
              <a:buChar char="•"/>
              <a:defRPr/>
            </a:pPr>
            <a:r>
              <a:rPr lang="en-US" sz="2400" dirty="0" smtClean="0">
                <a:solidFill>
                  <a:sysClr val="windowText" lastClr="000000"/>
                </a:solidFill>
                <a:cs typeface="Arial"/>
              </a:rPr>
              <a:t>Can Manage/create other institutional staff accounts (User Accounts)</a:t>
            </a:r>
          </a:p>
          <a:p>
            <a:pPr marL="690563" marR="0" lvl="1"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400" dirty="0" smtClean="0">
                <a:solidFill>
                  <a:sysClr val="windowText" lastClr="000000"/>
                </a:solidFill>
                <a:latin typeface="Arial"/>
                <a:cs typeface="Arial"/>
              </a:rPr>
              <a:t>User accounts have same access to functionality as Admin accounts</a:t>
            </a:r>
            <a:endParaRPr kumimoji="0" lang="en-US" sz="2400" b="0" i="0" u="none" strike="noStrike" kern="1200" cap="none" spc="0" normalizeH="0" baseline="0" noProof="0" dirty="0" smtClean="0">
              <a:ln>
                <a:noFill/>
              </a:ln>
              <a:solidFill>
                <a:sysClr val="windowText" lastClr="000000"/>
              </a:solidFill>
              <a:effectLst/>
              <a:uLnTx/>
              <a:uFillTx/>
              <a:latin typeface="Arial"/>
              <a:ea typeface="+mn-ea"/>
              <a:cs typeface="Arial"/>
            </a:endParaRPr>
          </a:p>
          <a:p>
            <a:pPr marL="690563" marR="0" lvl="1" indent="-233363" algn="l" defTabSz="457200" rtl="0" eaLnBrk="1" fontAlgn="auto" latinLnBrk="0" hangingPunct="1">
              <a:lnSpc>
                <a:spcPct val="110000"/>
              </a:lnSpc>
              <a:spcBef>
                <a:spcPts val="900"/>
              </a:spcBef>
              <a:spcAft>
                <a:spcPts val="0"/>
              </a:spcAft>
              <a:buClrTx/>
              <a:buSzTx/>
              <a:tabLst/>
              <a:defRPr/>
            </a:pPr>
            <a:endParaRPr kumimoji="0" lang="en-US" sz="2400" b="0" i="0" u="none" strike="noStrike" kern="1200" cap="none" spc="0" normalizeH="0" baseline="0" noProof="0" dirty="0" smtClean="0">
              <a:ln>
                <a:noFill/>
              </a:ln>
              <a:solidFill>
                <a:sysClr val="windowText" lastClr="000000"/>
              </a:solidFill>
              <a:effectLst/>
              <a:uLnTx/>
              <a:uFillTx/>
              <a:latin typeface="Arial"/>
              <a:ea typeface="+mn-ea"/>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
        <p:nvSpPr>
          <p:cNvPr id="19" name="Title 18"/>
          <p:cNvSpPr>
            <a:spLocks noGrp="1"/>
          </p:cNvSpPr>
          <p:nvPr>
            <p:ph type="title"/>
          </p:nvPr>
        </p:nvSpPr>
        <p:spPr/>
        <p:txBody>
          <a:bodyPr/>
          <a:lstStyle/>
          <a:p>
            <a:r>
              <a:rPr lang="en-US" dirty="0" smtClean="0"/>
              <a:t>Best Practices for creating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18</a:t>
            </a:fld>
            <a:endParaRPr lang="en-US" dirty="0">
              <a:solidFill>
                <a:prstClr val="black">
                  <a:tint val="75000"/>
                </a:prstClr>
              </a:solidFill>
            </a:endParaRPr>
          </a:p>
        </p:txBody>
      </p:sp>
      <p:sp>
        <p:nvSpPr>
          <p:cNvPr id="7" name="Content Placeholder 8"/>
          <p:cNvSpPr txBox="1">
            <a:spLocks/>
          </p:cNvSpPr>
          <p:nvPr/>
        </p:nvSpPr>
        <p:spPr>
          <a:xfrm>
            <a:off x="720727" y="990600"/>
            <a:ext cx="6823073" cy="5223009"/>
          </a:xfrm>
          <a:prstGeom prst="rect">
            <a:avLst/>
          </a:prstGeom>
        </p:spPr>
        <p:txBody>
          <a:bodyPr>
            <a:normAutofit/>
          </a:bodyPr>
          <a:lstStyle/>
          <a:p>
            <a:pPr marL="233363" indent="-233363">
              <a:lnSpc>
                <a:spcPct val="110000"/>
              </a:lnSpc>
              <a:spcBef>
                <a:spcPts val="900"/>
              </a:spcBef>
              <a:defRPr/>
            </a:pPr>
            <a:r>
              <a:rPr lang="en-US" sz="2400" dirty="0" smtClean="0">
                <a:solidFill>
                  <a:prstClr val="black"/>
                </a:solidFill>
                <a:cs typeface="Arial"/>
              </a:rPr>
              <a:t>Third scenario has its own procedure:</a:t>
            </a:r>
            <a:endParaRPr lang="en-US" sz="2400" dirty="0" smtClean="0"/>
          </a:p>
          <a:p>
            <a:pPr lvl="1" indent="-457200">
              <a:lnSpc>
                <a:spcPct val="110000"/>
              </a:lnSpc>
              <a:spcBef>
                <a:spcPts val="900"/>
              </a:spcBef>
              <a:buAutoNum type="arabicPeriod" startAt="3"/>
              <a:defRPr/>
            </a:pPr>
            <a:r>
              <a:rPr lang="en-US" sz="2400" dirty="0" smtClean="0">
                <a:solidFill>
                  <a:prstClr val="black"/>
                </a:solidFill>
                <a:cs typeface="Arial"/>
              </a:rPr>
              <a:t>One person with Admin account creates all other User Names for colleagues and sets privileges </a:t>
            </a:r>
            <a:r>
              <a:rPr lang="en-US" sz="2400" i="1" dirty="0" smtClean="0">
                <a:solidFill>
                  <a:prstClr val="black"/>
                </a:solidFill>
                <a:cs typeface="Arial"/>
              </a:rPr>
              <a:t>(not recommended)</a:t>
            </a:r>
            <a:endParaRPr lang="en-US" sz="2400" dirty="0" smtClean="0">
              <a:solidFill>
                <a:prstClr val="black"/>
              </a:solidFill>
              <a:cs typeface="Arial"/>
            </a:endParaRPr>
          </a:p>
          <a:p>
            <a:pPr lvl="2" indent="-457200">
              <a:lnSpc>
                <a:spcPct val="110000"/>
              </a:lnSpc>
              <a:spcBef>
                <a:spcPts val="900"/>
              </a:spcBef>
              <a:buFont typeface="Arial" pitchFamily="34" charset="0"/>
              <a:buChar char="•"/>
              <a:defRPr/>
            </a:pPr>
            <a:r>
              <a:rPr lang="en-US" sz="2000" dirty="0" smtClean="0">
                <a:solidFill>
                  <a:prstClr val="black"/>
                </a:solidFill>
                <a:cs typeface="Arial"/>
              </a:rPr>
              <a:t>Accounts created this way must have a link sent to colleague’s email address.</a:t>
            </a:r>
          </a:p>
          <a:p>
            <a:pPr lvl="2" indent="-457200">
              <a:lnSpc>
                <a:spcPct val="110000"/>
              </a:lnSpc>
              <a:spcBef>
                <a:spcPts val="900"/>
              </a:spcBef>
              <a:buFont typeface="Arial" pitchFamily="34" charset="0"/>
              <a:buChar char="•"/>
              <a:defRPr/>
            </a:pPr>
            <a:r>
              <a:rPr lang="en-US" sz="2000" dirty="0" smtClean="0">
                <a:solidFill>
                  <a:prstClr val="black"/>
                </a:solidFill>
                <a:cs typeface="Arial"/>
              </a:rPr>
              <a:t>Colleague has </a:t>
            </a:r>
            <a:r>
              <a:rPr lang="en-US" sz="2000" b="1" dirty="0" smtClean="0">
                <a:solidFill>
                  <a:srgbClr val="FF0000"/>
                </a:solidFill>
                <a:cs typeface="Arial"/>
              </a:rPr>
              <a:t>24 hours </a:t>
            </a:r>
            <a:r>
              <a:rPr lang="en-US" sz="2000" dirty="0" smtClean="0">
                <a:solidFill>
                  <a:prstClr val="black"/>
                </a:solidFill>
                <a:cs typeface="Arial"/>
              </a:rPr>
              <a:t>to click on link provided in email to complete account creation process (i.e., create their own password)</a:t>
            </a:r>
          </a:p>
          <a:p>
            <a:pPr lvl="2" indent="-457200">
              <a:lnSpc>
                <a:spcPct val="110000"/>
              </a:lnSpc>
              <a:spcBef>
                <a:spcPts val="900"/>
              </a:spcBef>
              <a:buFont typeface="Arial" pitchFamily="34" charset="0"/>
              <a:buChar char="•"/>
              <a:defRPr/>
            </a:pPr>
            <a:r>
              <a:rPr lang="en-US" sz="2000" dirty="0" smtClean="0">
                <a:solidFill>
                  <a:prstClr val="black"/>
                </a:solidFill>
                <a:cs typeface="Arial"/>
              </a:rPr>
              <a:t>See this tutorial for more info:     </a:t>
            </a:r>
            <a:r>
              <a:rPr lang="en-US" sz="2000" dirty="0" smtClean="0">
                <a:solidFill>
                  <a:prstClr val="black"/>
                </a:solidFill>
                <a:cs typeface="Arial"/>
                <a:hlinkClick r:id="rId4"/>
              </a:rPr>
              <a:t>http://oc.lc/pSszCs</a:t>
            </a:r>
            <a:r>
              <a:rPr lang="en-US" sz="2000" dirty="0" smtClean="0">
                <a:solidFill>
                  <a:prstClr val="black"/>
                </a:solidFill>
                <a:cs typeface="Arial"/>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Searching for, editing, and disabling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19</a:t>
            </a:fld>
            <a:endParaRPr lang="en-US" dirty="0">
              <a:solidFill>
                <a:prstClr val="black">
                  <a:tint val="75000"/>
                </a:prstClr>
              </a:solidFill>
            </a:endParaRPr>
          </a:p>
        </p:txBody>
      </p:sp>
      <p:sp>
        <p:nvSpPr>
          <p:cNvPr id="7" name="Content Placeholder 8"/>
          <p:cNvSpPr txBox="1">
            <a:spLocks/>
          </p:cNvSpPr>
          <p:nvPr/>
        </p:nvSpPr>
        <p:spPr>
          <a:xfrm>
            <a:off x="720727" y="990600"/>
            <a:ext cx="7051673" cy="5223009"/>
          </a:xfrm>
          <a:prstGeom prst="rect">
            <a:avLst/>
          </a:prstGeom>
        </p:spPr>
        <p:txBody>
          <a:bodyPr>
            <a:normAutofit/>
          </a:bodyPr>
          <a:lstStyle/>
          <a:p>
            <a:pPr marL="233363" indent="-233363">
              <a:lnSpc>
                <a:spcPct val="110000"/>
              </a:lnSpc>
              <a:spcBef>
                <a:spcPts val="900"/>
              </a:spcBef>
              <a:defRPr/>
            </a:pPr>
            <a:r>
              <a:rPr lang="en-US" sz="2400" dirty="0" smtClean="0">
                <a:solidFill>
                  <a:prstClr val="black"/>
                </a:solidFill>
                <a:cs typeface="Arial"/>
              </a:rPr>
              <a:t>From Admin section of WorldShare</a:t>
            </a:r>
            <a:r>
              <a:rPr lang="en-US" sz="2400" cap="small" baseline="30000" dirty="0" smtClean="0">
                <a:solidFill>
                  <a:prstClr val="black"/>
                </a:solidFill>
                <a:cs typeface="Arial"/>
              </a:rPr>
              <a:t>®</a:t>
            </a:r>
            <a:r>
              <a:rPr lang="en-US" sz="2400" dirty="0" smtClean="0">
                <a:solidFill>
                  <a:prstClr val="black"/>
                </a:solidFill>
                <a:cs typeface="Arial"/>
              </a:rPr>
              <a:t> ILL:</a:t>
            </a:r>
          </a:p>
          <a:p>
            <a:pPr marL="233363" indent="-233363">
              <a:lnSpc>
                <a:spcPct val="110000"/>
              </a:lnSpc>
              <a:spcBef>
                <a:spcPts val="900"/>
              </a:spcBef>
              <a:defRPr/>
            </a:pPr>
            <a:endParaRPr lang="en-US" sz="2400" dirty="0" smtClean="0">
              <a:solidFill>
                <a:prstClr val="black"/>
              </a:solidFill>
              <a:cs typeface="Arial"/>
            </a:endParaRPr>
          </a:p>
          <a:p>
            <a:pPr marL="233363" lvl="1" indent="-233363">
              <a:lnSpc>
                <a:spcPct val="110000"/>
              </a:lnSpc>
              <a:spcBef>
                <a:spcPts val="900"/>
              </a:spcBef>
              <a:buFont typeface="Arial" pitchFamily="34" charset="0"/>
              <a:buChar char="•"/>
              <a:defRPr/>
            </a:pPr>
            <a:r>
              <a:rPr lang="en-US" sz="2400" dirty="0" smtClean="0">
                <a:solidFill>
                  <a:prstClr val="black"/>
                </a:solidFill>
                <a:cs typeface="Arial"/>
              </a:rPr>
              <a:t>Can use an asterisk (*) to search for all accounts, or search by name</a:t>
            </a:r>
          </a:p>
          <a:p>
            <a:pPr marL="233363" lvl="1" indent="-233363">
              <a:lnSpc>
                <a:spcPct val="110000"/>
              </a:lnSpc>
              <a:spcBef>
                <a:spcPts val="900"/>
              </a:spcBef>
              <a:buFont typeface="Arial" pitchFamily="34" charset="0"/>
              <a:buChar char="•"/>
              <a:defRPr/>
            </a:pPr>
            <a:r>
              <a:rPr lang="en-US" sz="2400" dirty="0" smtClean="0">
                <a:solidFill>
                  <a:prstClr val="black"/>
                </a:solidFill>
                <a:cs typeface="Arial"/>
              </a:rPr>
              <a:t>Edit buttons are to the right-hand side of page</a:t>
            </a:r>
          </a:p>
          <a:p>
            <a:pPr marL="233363" lvl="1" indent="-233363">
              <a:lnSpc>
                <a:spcPct val="110000"/>
              </a:lnSpc>
              <a:spcBef>
                <a:spcPts val="900"/>
              </a:spcBef>
              <a:buFont typeface="Arial" pitchFamily="34" charset="0"/>
              <a:buChar char="•"/>
              <a:defRPr/>
            </a:pPr>
            <a:r>
              <a:rPr lang="en-US" sz="2400" dirty="0" smtClean="0">
                <a:solidFill>
                  <a:prstClr val="black"/>
                </a:solidFill>
                <a:cs typeface="Arial"/>
              </a:rPr>
              <a:t>Accounts </a:t>
            </a:r>
            <a:r>
              <a:rPr lang="en-US" sz="2400" b="1" dirty="0" smtClean="0">
                <a:solidFill>
                  <a:prstClr val="black"/>
                </a:solidFill>
                <a:cs typeface="Arial"/>
              </a:rPr>
              <a:t>cannot</a:t>
            </a:r>
            <a:r>
              <a:rPr lang="en-US" sz="2400" dirty="0" smtClean="0">
                <a:solidFill>
                  <a:prstClr val="black"/>
                </a:solidFill>
                <a:cs typeface="Arial"/>
              </a:rPr>
              <a:t> be deleted, only disabled</a:t>
            </a:r>
            <a:endParaRPr lang="en-US" sz="2400" dirty="0">
              <a:solidFill>
                <a:prstClr val="black"/>
              </a:solidFill>
              <a:cs typeface="Arial"/>
            </a:endParaRPr>
          </a:p>
        </p:txBody>
      </p:sp>
      <p:pic>
        <p:nvPicPr>
          <p:cNvPr id="9"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Agenda</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a:t>
            </a:fld>
            <a:endParaRPr lang="en-US" dirty="0">
              <a:solidFill>
                <a:prstClr val="black">
                  <a:tint val="75000"/>
                </a:prstClr>
              </a:solidFill>
            </a:endParaRPr>
          </a:p>
        </p:txBody>
      </p:sp>
      <p:sp>
        <p:nvSpPr>
          <p:cNvPr id="4" name="Content Placeholder 8"/>
          <p:cNvSpPr txBox="1">
            <a:spLocks/>
          </p:cNvSpPr>
          <p:nvPr/>
        </p:nvSpPr>
        <p:spPr>
          <a:xfrm>
            <a:off x="720727" y="990600"/>
            <a:ext cx="7280273" cy="4876800"/>
          </a:xfrm>
          <a:prstGeom prst="rect">
            <a:avLst/>
          </a:prstGeom>
        </p:spPr>
        <p:txBody>
          <a:bodyPr>
            <a:normAutofit/>
          </a:bodyPr>
          <a:lstStyle/>
          <a:p>
            <a:pPr marL="233363" indent="-233363">
              <a:lnSpc>
                <a:spcPct val="110000"/>
              </a:lnSpc>
              <a:spcBef>
                <a:spcPts val="900"/>
              </a:spcBef>
              <a:buFont typeface="Arial"/>
              <a:buChar char="•"/>
              <a:defRPr/>
            </a:pPr>
            <a:r>
              <a:rPr lang="en-US" sz="2400" dirty="0" smtClean="0">
                <a:solidFill>
                  <a:prstClr val="black"/>
                </a:solidFill>
                <a:cs typeface="Arial"/>
              </a:rPr>
              <a:t>Why are we making change to user accounts?</a:t>
            </a:r>
          </a:p>
          <a:p>
            <a:pPr marL="233363" indent="-233363">
              <a:lnSpc>
                <a:spcPct val="110000"/>
              </a:lnSpc>
              <a:spcBef>
                <a:spcPts val="900"/>
              </a:spcBef>
              <a:buFont typeface="Arial"/>
              <a:buChar char="•"/>
              <a:defRPr/>
            </a:pPr>
            <a:r>
              <a:rPr lang="en-US" sz="2400" dirty="0" smtClean="0">
                <a:solidFill>
                  <a:prstClr val="black"/>
                </a:solidFill>
                <a:cs typeface="Arial"/>
              </a:rPr>
              <a:t>Distinction between Admin and User accounts in WorldShare</a:t>
            </a:r>
            <a:r>
              <a:rPr lang="en-US" sz="2400" baseline="30000" dirty="0" smtClean="0">
                <a:solidFill>
                  <a:prstClr val="black"/>
                </a:solidFill>
                <a:cs typeface="Arial"/>
              </a:rPr>
              <a:t>®</a:t>
            </a:r>
            <a:r>
              <a:rPr lang="en-US" sz="2400" dirty="0" smtClean="0">
                <a:solidFill>
                  <a:prstClr val="black"/>
                </a:solidFill>
                <a:cs typeface="Arial"/>
              </a:rPr>
              <a:t> ILL</a:t>
            </a:r>
          </a:p>
          <a:p>
            <a:pPr marL="233363" indent="-233363">
              <a:lnSpc>
                <a:spcPct val="110000"/>
              </a:lnSpc>
              <a:spcBef>
                <a:spcPts val="900"/>
              </a:spcBef>
              <a:buFont typeface="Arial"/>
              <a:buChar char="•"/>
              <a:defRPr/>
            </a:pPr>
            <a:r>
              <a:rPr lang="en-US" sz="2400" dirty="0" smtClean="0">
                <a:solidFill>
                  <a:prstClr val="black"/>
                </a:solidFill>
                <a:cs typeface="Arial"/>
              </a:rPr>
              <a:t>Best Practice for creating accounts</a:t>
            </a:r>
          </a:p>
          <a:p>
            <a:pPr marL="233363" indent="-233363">
              <a:lnSpc>
                <a:spcPct val="110000"/>
              </a:lnSpc>
              <a:spcBef>
                <a:spcPts val="900"/>
              </a:spcBef>
              <a:buFont typeface="Arial"/>
              <a:buChar char="•"/>
              <a:defRPr/>
            </a:pPr>
            <a:r>
              <a:rPr lang="en-US" sz="2400" dirty="0" smtClean="0">
                <a:solidFill>
                  <a:prstClr val="black"/>
                </a:solidFill>
                <a:cs typeface="Arial"/>
              </a:rPr>
              <a:t>Searching for, editing, and disabling accounts</a:t>
            </a:r>
          </a:p>
          <a:p>
            <a:pPr marL="233363" indent="-233363">
              <a:lnSpc>
                <a:spcPct val="110000"/>
              </a:lnSpc>
              <a:spcBef>
                <a:spcPts val="900"/>
              </a:spcBef>
              <a:buFont typeface="Arial"/>
              <a:buChar char="•"/>
              <a:defRPr/>
            </a:pPr>
            <a:r>
              <a:rPr lang="en-US" sz="2400" dirty="0" smtClean="0">
                <a:solidFill>
                  <a:prstClr val="black"/>
                </a:solidFill>
                <a:cs typeface="Arial"/>
              </a:rPr>
              <a:t>How to find a forgotten custom Web address and/or password for WorldShare</a:t>
            </a:r>
            <a:r>
              <a:rPr lang="en-US" sz="2400" baseline="30000" dirty="0" smtClean="0">
                <a:solidFill>
                  <a:prstClr val="black"/>
                </a:solidFill>
                <a:cs typeface="Arial"/>
              </a:rPr>
              <a:t>®</a:t>
            </a:r>
            <a:r>
              <a:rPr lang="en-US" sz="2400" dirty="0" smtClean="0">
                <a:solidFill>
                  <a:prstClr val="black"/>
                </a:solidFill>
                <a:cs typeface="Arial"/>
              </a:rPr>
              <a:t> ILL</a:t>
            </a:r>
          </a:p>
          <a:p>
            <a:pPr marL="233363" indent="-233363">
              <a:lnSpc>
                <a:spcPct val="110000"/>
              </a:lnSpc>
              <a:spcBef>
                <a:spcPts val="900"/>
              </a:spcBef>
              <a:buFont typeface="Arial"/>
              <a:buChar char="•"/>
              <a:defRPr/>
            </a:pPr>
            <a:r>
              <a:rPr lang="en-US" sz="2400" dirty="0" smtClean="0">
                <a:solidFill>
                  <a:prstClr val="black"/>
                </a:solidFill>
                <a:cs typeface="Arial"/>
              </a:rPr>
              <a:t>How to manage accounts for multiple OCLC symbols</a:t>
            </a:r>
          </a:p>
          <a:p>
            <a:pPr marL="233363" indent="-233363">
              <a:lnSpc>
                <a:spcPct val="110000"/>
              </a:lnSpc>
              <a:spcBef>
                <a:spcPts val="900"/>
              </a:spcBef>
              <a:buFont typeface="Arial"/>
              <a:buChar char="•"/>
              <a:defRPr/>
            </a:pPr>
            <a:r>
              <a:rPr lang="en-US" sz="2400" dirty="0" smtClean="0">
                <a:solidFill>
                  <a:prstClr val="black"/>
                </a:solidFill>
                <a:cs typeface="Arial"/>
              </a:rPr>
              <a:t>FAQ site, Customer Support info</a:t>
            </a:r>
          </a:p>
          <a:p>
            <a:pPr>
              <a:lnSpc>
                <a:spcPct val="110000"/>
              </a:lnSpc>
              <a:spcBef>
                <a:spcPts val="900"/>
              </a:spcBef>
              <a:defRPr/>
            </a:pPr>
            <a:endParaRPr lang="en-US" sz="2400" dirty="0" smtClean="0">
              <a:solidFill>
                <a:prstClr val="black"/>
              </a:solidFill>
              <a:cs typeface="Arial"/>
            </a:endParaRP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21506"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Searching for, editing, and disabling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20</a:t>
            </a:fld>
            <a:endParaRPr lang="en-US" dirty="0">
              <a:solidFill>
                <a:prstClr val="black">
                  <a:tint val="75000"/>
                </a:prstClr>
              </a:solidFill>
            </a:endParaRPr>
          </a:p>
        </p:txBody>
      </p:sp>
      <p:pic>
        <p:nvPicPr>
          <p:cNvPr id="146435" name="Picture 3"/>
          <p:cNvPicPr>
            <a:picLocks noChangeAspect="1" noChangeArrowheads="1"/>
          </p:cNvPicPr>
          <p:nvPr/>
        </p:nvPicPr>
        <p:blipFill>
          <a:blip r:embed="rId3"/>
          <a:srcRect/>
          <a:stretch>
            <a:fillRect/>
          </a:stretch>
        </p:blipFill>
        <p:spPr bwMode="auto">
          <a:xfrm>
            <a:off x="152400" y="1616790"/>
            <a:ext cx="8839200" cy="4631610"/>
          </a:xfrm>
          <a:prstGeom prst="rect">
            <a:avLst/>
          </a:prstGeom>
          <a:noFill/>
          <a:ln w="9525">
            <a:solidFill>
              <a:schemeClr val="tx1"/>
            </a:solidFill>
            <a:miter lim="800000"/>
            <a:headEnd/>
            <a:tailEnd/>
          </a:ln>
        </p:spPr>
      </p:pic>
      <p:sp>
        <p:nvSpPr>
          <p:cNvPr id="5" name="Rectangle 4"/>
          <p:cNvSpPr/>
          <p:nvPr/>
        </p:nvSpPr>
        <p:spPr>
          <a:xfrm>
            <a:off x="1447800" y="762000"/>
            <a:ext cx="6934200" cy="904863"/>
          </a:xfrm>
          <a:prstGeom prst="rect">
            <a:avLst/>
          </a:prstGeom>
        </p:spPr>
        <p:txBody>
          <a:bodyPr wrap="square">
            <a:spAutoFit/>
          </a:bodyPr>
          <a:lstStyle/>
          <a:p>
            <a:pPr marL="233363" lvl="1" indent="-233363">
              <a:lnSpc>
                <a:spcPct val="110000"/>
              </a:lnSpc>
              <a:spcBef>
                <a:spcPts val="900"/>
              </a:spcBef>
              <a:defRPr/>
            </a:pPr>
            <a:r>
              <a:rPr lang="en-US" sz="2400" dirty="0" smtClean="0">
                <a:solidFill>
                  <a:prstClr val="black"/>
                </a:solidFill>
                <a:cs typeface="Arial"/>
              </a:rPr>
              <a:t>Can use an asterisk (*) to search for all accounts, or search by name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Searching for, editing, and disabling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21</a:t>
            </a:fld>
            <a:endParaRPr lang="en-US" dirty="0">
              <a:solidFill>
                <a:prstClr val="black">
                  <a:tint val="75000"/>
                </a:prstClr>
              </a:solidFill>
            </a:endParaRPr>
          </a:p>
        </p:txBody>
      </p:sp>
      <p:pic>
        <p:nvPicPr>
          <p:cNvPr id="5" name="Picture 2"/>
          <p:cNvPicPr>
            <a:picLocks noChangeAspect="1" noChangeArrowheads="1"/>
          </p:cNvPicPr>
          <p:nvPr/>
        </p:nvPicPr>
        <p:blipFill>
          <a:blip r:embed="rId3"/>
          <a:srcRect/>
          <a:stretch>
            <a:fillRect/>
          </a:stretch>
        </p:blipFill>
        <p:spPr bwMode="auto">
          <a:xfrm>
            <a:off x="0" y="1429120"/>
            <a:ext cx="9119960" cy="4819280"/>
          </a:xfrm>
          <a:prstGeom prst="rect">
            <a:avLst/>
          </a:prstGeom>
          <a:noFill/>
          <a:ln w="9525">
            <a:noFill/>
            <a:miter lim="800000"/>
            <a:headEnd/>
            <a:tailEnd/>
          </a:ln>
        </p:spPr>
      </p:pic>
      <p:sp>
        <p:nvSpPr>
          <p:cNvPr id="6" name="Rectangle 5"/>
          <p:cNvSpPr/>
          <p:nvPr/>
        </p:nvSpPr>
        <p:spPr>
          <a:xfrm>
            <a:off x="304800" y="762000"/>
            <a:ext cx="8815160" cy="467051"/>
          </a:xfrm>
          <a:prstGeom prst="rect">
            <a:avLst/>
          </a:prstGeom>
        </p:spPr>
        <p:txBody>
          <a:bodyPr wrap="square">
            <a:spAutoFit/>
          </a:bodyPr>
          <a:lstStyle/>
          <a:p>
            <a:pPr marL="233363" lvl="1" indent="-233363">
              <a:lnSpc>
                <a:spcPct val="110000"/>
              </a:lnSpc>
              <a:spcBef>
                <a:spcPts val="900"/>
              </a:spcBef>
              <a:defRPr/>
            </a:pPr>
            <a:r>
              <a:rPr lang="en-US" sz="2400" dirty="0" smtClean="0">
                <a:solidFill>
                  <a:prstClr val="black"/>
                </a:solidFill>
                <a:cs typeface="Arial"/>
              </a:rPr>
              <a:t>Edit buttons are to the right-hand side of page</a:t>
            </a:r>
          </a:p>
        </p:txBody>
      </p:sp>
      <p:sp>
        <p:nvSpPr>
          <p:cNvPr id="7" name="Oval 6"/>
          <p:cNvSpPr/>
          <p:nvPr/>
        </p:nvSpPr>
        <p:spPr>
          <a:xfrm>
            <a:off x="8458200" y="1676400"/>
            <a:ext cx="685800" cy="7620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434160" y="4648200"/>
            <a:ext cx="685800" cy="7620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Searching for, editing, and disabling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22</a:t>
            </a:fld>
            <a:endParaRPr lang="en-US" dirty="0">
              <a:solidFill>
                <a:prstClr val="black">
                  <a:tint val="75000"/>
                </a:prstClr>
              </a:solidFill>
            </a:endParaRPr>
          </a:p>
        </p:txBody>
      </p:sp>
      <p:pic>
        <p:nvPicPr>
          <p:cNvPr id="147459" name="Picture 3"/>
          <p:cNvPicPr>
            <a:picLocks noChangeAspect="1" noChangeArrowheads="1"/>
          </p:cNvPicPr>
          <p:nvPr/>
        </p:nvPicPr>
        <p:blipFill>
          <a:blip r:embed="rId3"/>
          <a:srcRect/>
          <a:stretch>
            <a:fillRect/>
          </a:stretch>
        </p:blipFill>
        <p:spPr bwMode="auto">
          <a:xfrm>
            <a:off x="0" y="1219200"/>
            <a:ext cx="9108258" cy="5029200"/>
          </a:xfrm>
          <a:prstGeom prst="rect">
            <a:avLst/>
          </a:prstGeom>
          <a:noFill/>
          <a:ln w="9525">
            <a:noFill/>
            <a:miter lim="800000"/>
            <a:headEnd/>
            <a:tailEnd/>
          </a:ln>
        </p:spPr>
      </p:pic>
      <p:sp>
        <p:nvSpPr>
          <p:cNvPr id="7" name="Oval 6"/>
          <p:cNvSpPr/>
          <p:nvPr/>
        </p:nvSpPr>
        <p:spPr>
          <a:xfrm>
            <a:off x="0" y="914400"/>
            <a:ext cx="2057400" cy="7620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629399" y="5486400"/>
            <a:ext cx="2057400" cy="7620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09800" y="766768"/>
            <a:ext cx="6248400" cy="467051"/>
          </a:xfrm>
          <a:prstGeom prst="rect">
            <a:avLst/>
          </a:prstGeom>
        </p:spPr>
        <p:txBody>
          <a:bodyPr wrap="square">
            <a:spAutoFit/>
          </a:bodyPr>
          <a:lstStyle/>
          <a:p>
            <a:pPr marL="233363" lvl="1" indent="-233363">
              <a:lnSpc>
                <a:spcPct val="110000"/>
              </a:lnSpc>
              <a:spcBef>
                <a:spcPts val="900"/>
              </a:spcBef>
              <a:defRPr/>
            </a:pPr>
            <a:r>
              <a:rPr lang="en-US" sz="2400" dirty="0" smtClean="0">
                <a:solidFill>
                  <a:prstClr val="black"/>
                </a:solidFill>
                <a:cs typeface="Arial"/>
              </a:rPr>
              <a:t>Accounts </a:t>
            </a:r>
            <a:r>
              <a:rPr lang="en-US" sz="2400" b="1" dirty="0" smtClean="0">
                <a:solidFill>
                  <a:prstClr val="black"/>
                </a:solidFill>
                <a:cs typeface="Arial"/>
              </a:rPr>
              <a:t>cannot</a:t>
            </a:r>
            <a:r>
              <a:rPr lang="en-US" sz="2400" dirty="0" smtClean="0">
                <a:solidFill>
                  <a:prstClr val="black"/>
                </a:solidFill>
                <a:cs typeface="Arial"/>
              </a:rPr>
              <a:t> be deleted, only disabled</a:t>
            </a:r>
            <a:endParaRPr lang="en-US" sz="2400" dirty="0">
              <a:solidFill>
                <a:prstClr val="black"/>
              </a:solidFill>
              <a:cs typeface="Aria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find a forgotten custom Web address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23</a:t>
            </a:fld>
            <a:endParaRPr lang="en-US" dirty="0">
              <a:solidFill>
                <a:prstClr val="black">
                  <a:tint val="75000"/>
                </a:prstClr>
              </a:solidFill>
            </a:endParaRPr>
          </a:p>
        </p:txBody>
      </p:sp>
      <p:sp>
        <p:nvSpPr>
          <p:cNvPr id="4" name="Content Placeholder 8"/>
          <p:cNvSpPr txBox="1">
            <a:spLocks/>
          </p:cNvSpPr>
          <p:nvPr/>
        </p:nvSpPr>
        <p:spPr>
          <a:xfrm>
            <a:off x="720727" y="990600"/>
            <a:ext cx="6899273" cy="5223009"/>
          </a:xfrm>
          <a:prstGeom prst="rect">
            <a:avLst/>
          </a:prstGeom>
        </p:spPr>
        <p:txBody>
          <a:bodyPr>
            <a:normAutofit/>
          </a:bodyPr>
          <a:lstStyle/>
          <a:p>
            <a:pPr marL="0" lvl="1">
              <a:lnSpc>
                <a:spcPct val="110000"/>
              </a:lnSpc>
              <a:spcBef>
                <a:spcPts val="900"/>
              </a:spcBef>
              <a:defRPr/>
            </a:pPr>
            <a:r>
              <a:rPr lang="en-US" sz="2400" dirty="0" smtClean="0">
                <a:solidFill>
                  <a:prstClr val="black"/>
                </a:solidFill>
                <a:cs typeface="Arial"/>
              </a:rPr>
              <a:t>Go back to Getting Started page: </a:t>
            </a:r>
            <a:r>
              <a:rPr lang="en-US" dirty="0" smtClean="0">
                <a:solidFill>
                  <a:prstClr val="black"/>
                </a:solidFill>
                <a:cs typeface="Arial"/>
                <a:hlinkClick r:id="rId3"/>
              </a:rPr>
              <a:t>http://www.oclc.org/en-US/worldshare-ill/getting-started.html</a:t>
            </a:r>
            <a:endParaRPr lang="en-US" dirty="0" smtClean="0">
              <a:solidFill>
                <a:prstClr val="black"/>
              </a:solidFill>
              <a:cs typeface="Arial"/>
            </a:endParaRP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link under Step 1 for “Set up your new OCLC Services user account”</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on WorldShare</a:t>
            </a:r>
            <a:r>
              <a:rPr lang="en-US" sz="2400" cap="small" baseline="30000" dirty="0" smtClean="0">
                <a:solidFill>
                  <a:prstClr val="black"/>
                </a:solidFill>
                <a:cs typeface="Arial"/>
              </a:rPr>
              <a:t>®</a:t>
            </a:r>
            <a:r>
              <a:rPr lang="en-US" sz="2400" dirty="0" smtClean="0">
                <a:solidFill>
                  <a:prstClr val="black"/>
                </a:solidFill>
                <a:cs typeface="Arial"/>
              </a:rPr>
              <a:t> ILL link on right (under “I have an OCLC Services account”)</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Enter your symbol, click on it when it appears, then click continue; log in &amp; bookmark</a:t>
            </a: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6" name="Picture 2" descr="http://www.oclc.org/content/dam/oclc/common/images/logos/new/WorldShare/WorldShare_Logo_V_Color.png"/>
          <p:cNvPicPr>
            <a:picLocks noChangeAspect="1" noChangeArrowheads="1"/>
          </p:cNvPicPr>
          <p:nvPr/>
        </p:nvPicPr>
        <p:blipFill>
          <a:blip r:embed="rId4"/>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find a forgotten custom Web address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24</a:t>
            </a:fld>
            <a:endParaRPr lang="en-US" dirty="0">
              <a:solidFill>
                <a:prstClr val="black">
                  <a:tint val="75000"/>
                </a:prstClr>
              </a:solidFill>
            </a:endParaRPr>
          </a:p>
        </p:txBody>
      </p:sp>
      <p:pic>
        <p:nvPicPr>
          <p:cNvPr id="7" name="Picture 2"/>
          <p:cNvPicPr>
            <a:picLocks noChangeAspect="1" noChangeArrowheads="1"/>
          </p:cNvPicPr>
          <p:nvPr/>
        </p:nvPicPr>
        <p:blipFill>
          <a:blip r:embed="rId3"/>
          <a:srcRect/>
          <a:stretch>
            <a:fillRect/>
          </a:stretch>
        </p:blipFill>
        <p:spPr bwMode="auto">
          <a:xfrm>
            <a:off x="31546" y="608992"/>
            <a:ext cx="9058024" cy="5694216"/>
          </a:xfrm>
          <a:prstGeom prst="rect">
            <a:avLst/>
          </a:prstGeom>
          <a:noFill/>
          <a:ln w="9525">
            <a:noFill/>
            <a:miter lim="800000"/>
            <a:headEnd/>
            <a:tailEnd/>
          </a:ln>
        </p:spPr>
      </p:pic>
      <p:sp>
        <p:nvSpPr>
          <p:cNvPr id="9" name="Oval 8"/>
          <p:cNvSpPr/>
          <p:nvPr/>
        </p:nvSpPr>
        <p:spPr>
          <a:xfrm>
            <a:off x="5410200" y="4267200"/>
            <a:ext cx="2057400" cy="7620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find a forgotten custom Web address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25</a:t>
            </a:fld>
            <a:endParaRPr lang="en-US" dirty="0">
              <a:solidFill>
                <a:prstClr val="black">
                  <a:tint val="75000"/>
                </a:prstClr>
              </a:solidFill>
            </a:endParaRPr>
          </a:p>
        </p:txBody>
      </p:sp>
      <p:pic>
        <p:nvPicPr>
          <p:cNvPr id="148482" name="Picture 2"/>
          <p:cNvPicPr>
            <a:picLocks noChangeAspect="1" noChangeArrowheads="1"/>
          </p:cNvPicPr>
          <p:nvPr/>
        </p:nvPicPr>
        <p:blipFill>
          <a:blip r:embed="rId3"/>
          <a:srcRect/>
          <a:stretch>
            <a:fillRect/>
          </a:stretch>
        </p:blipFill>
        <p:spPr bwMode="auto">
          <a:xfrm>
            <a:off x="614363" y="1195388"/>
            <a:ext cx="7913687" cy="4467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find a forgotten custom Web address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26</a:t>
            </a:fld>
            <a:endParaRPr lang="en-US" dirty="0">
              <a:solidFill>
                <a:prstClr val="black">
                  <a:tint val="75000"/>
                </a:prstClr>
              </a:solidFill>
            </a:endParaRPr>
          </a:p>
        </p:txBody>
      </p:sp>
      <p:pic>
        <p:nvPicPr>
          <p:cNvPr id="149506" name="Picture 2"/>
          <p:cNvPicPr>
            <a:picLocks noChangeAspect="1" noChangeArrowheads="1"/>
          </p:cNvPicPr>
          <p:nvPr/>
        </p:nvPicPr>
        <p:blipFill>
          <a:blip r:embed="rId3"/>
          <a:srcRect/>
          <a:stretch>
            <a:fillRect/>
          </a:stretch>
        </p:blipFill>
        <p:spPr bwMode="auto">
          <a:xfrm>
            <a:off x="614363" y="1200150"/>
            <a:ext cx="7913687" cy="445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find a forgotten custom Web address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27</a:t>
            </a:fld>
            <a:endParaRPr lang="en-US" dirty="0">
              <a:solidFill>
                <a:prstClr val="black">
                  <a:tint val="75000"/>
                </a:prstClr>
              </a:solidFill>
            </a:endParaRPr>
          </a:p>
        </p:txBody>
      </p:sp>
      <p:pic>
        <p:nvPicPr>
          <p:cNvPr id="150530" name="Picture 2"/>
          <p:cNvPicPr>
            <a:picLocks noChangeAspect="1" noChangeArrowheads="1"/>
          </p:cNvPicPr>
          <p:nvPr/>
        </p:nvPicPr>
        <p:blipFill>
          <a:blip r:embed="rId3"/>
          <a:srcRect/>
          <a:stretch>
            <a:fillRect/>
          </a:stretch>
        </p:blipFill>
        <p:spPr bwMode="auto">
          <a:xfrm>
            <a:off x="76200" y="1219200"/>
            <a:ext cx="8948016" cy="441960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Bookmark Your Custom Web Address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28</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9218" name="Picture 2" descr="C:\Users\cosentim\AppData\Local\Temp\SNAGHTML5c881bb.PNG"/>
          <p:cNvPicPr>
            <a:picLocks noChangeAspect="1" noChangeArrowheads="1"/>
          </p:cNvPicPr>
          <p:nvPr/>
        </p:nvPicPr>
        <p:blipFill>
          <a:blip r:embed="rId3"/>
          <a:srcRect/>
          <a:stretch>
            <a:fillRect/>
          </a:stretch>
        </p:blipFill>
        <p:spPr bwMode="auto">
          <a:xfrm>
            <a:off x="211122" y="578143"/>
            <a:ext cx="8742658" cy="6214956"/>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replace a forgotten password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29</a:t>
            </a:fld>
            <a:endParaRPr lang="en-US" dirty="0">
              <a:solidFill>
                <a:prstClr val="black">
                  <a:tint val="75000"/>
                </a:prstClr>
              </a:solidFill>
            </a:endParaRPr>
          </a:p>
        </p:txBody>
      </p:sp>
      <p:sp>
        <p:nvSpPr>
          <p:cNvPr id="4" name="Content Placeholder 8"/>
          <p:cNvSpPr txBox="1">
            <a:spLocks/>
          </p:cNvSpPr>
          <p:nvPr/>
        </p:nvSpPr>
        <p:spPr>
          <a:xfrm>
            <a:off x="720727" y="990600"/>
            <a:ext cx="6899273" cy="5223009"/>
          </a:xfrm>
          <a:prstGeom prst="rect">
            <a:avLst/>
          </a:prstGeom>
        </p:spPr>
        <p:txBody>
          <a:bodyPr>
            <a:normAutofit/>
          </a:bodyPr>
          <a:lstStyle/>
          <a:p>
            <a:pPr marL="0" lvl="1">
              <a:lnSpc>
                <a:spcPct val="110000"/>
              </a:lnSpc>
              <a:spcBef>
                <a:spcPts val="900"/>
              </a:spcBef>
              <a:defRPr/>
            </a:pPr>
            <a:r>
              <a:rPr lang="en-US" sz="2400" dirty="0" smtClean="0">
                <a:solidFill>
                  <a:prstClr val="black"/>
                </a:solidFill>
                <a:cs typeface="Arial"/>
              </a:rPr>
              <a:t>Go to your library’s custom Web address</a:t>
            </a:r>
            <a:endParaRPr lang="en-US" dirty="0" smtClean="0">
              <a:solidFill>
                <a:prstClr val="black"/>
              </a:solidFill>
              <a:cs typeface="Arial"/>
            </a:endParaRP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Click “Set/reset password” link</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Enter your User Name, click “Request new password”</a:t>
            </a:r>
          </a:p>
          <a:p>
            <a:pPr>
              <a:lnSpc>
                <a:spcPct val="110000"/>
              </a:lnSpc>
              <a:spcBef>
                <a:spcPts val="900"/>
              </a:spcBef>
              <a:defRPr/>
            </a:pPr>
            <a:endParaRPr lang="en-US" sz="2400" dirty="0" smtClean="0">
              <a:solidFill>
                <a:prstClr val="black"/>
              </a:solidFill>
              <a:cs typeface="Arial"/>
            </a:endParaRPr>
          </a:p>
          <a:p>
            <a:pPr>
              <a:lnSpc>
                <a:spcPct val="110000"/>
              </a:lnSpc>
              <a:spcBef>
                <a:spcPts val="900"/>
              </a:spcBef>
              <a:defRPr/>
            </a:pPr>
            <a:r>
              <a:rPr lang="en-US" sz="2400" dirty="0" smtClean="0">
                <a:solidFill>
                  <a:prstClr val="black"/>
                </a:solidFill>
                <a:cs typeface="Arial"/>
              </a:rPr>
              <a:t>An email will be sent with instructions and link        to click to create new password.</a:t>
            </a:r>
          </a:p>
          <a:p>
            <a:pPr>
              <a:lnSpc>
                <a:spcPct val="110000"/>
              </a:lnSpc>
              <a:spcBef>
                <a:spcPts val="900"/>
              </a:spcBef>
              <a:defRPr/>
            </a:pPr>
            <a:r>
              <a:rPr lang="en-US" sz="2400" dirty="0" smtClean="0">
                <a:solidFill>
                  <a:prstClr val="black"/>
                </a:solidFill>
                <a:cs typeface="Arial"/>
              </a:rPr>
              <a:t>Must click this link within </a:t>
            </a:r>
            <a:r>
              <a:rPr lang="en-US" sz="2400" dirty="0" smtClean="0">
                <a:solidFill>
                  <a:srgbClr val="FF0000"/>
                </a:solidFill>
                <a:cs typeface="Arial"/>
              </a:rPr>
              <a:t>24 hours</a:t>
            </a:r>
            <a:r>
              <a:rPr lang="en-US" sz="2400" dirty="0" smtClean="0">
                <a:solidFill>
                  <a:prstClr val="black"/>
                </a:solidFill>
                <a:cs typeface="Arial"/>
              </a:rPr>
              <a:t>!!!</a:t>
            </a: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6"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Why are we making change to user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a:t>
            </a:fld>
            <a:endParaRPr lang="en-US" dirty="0">
              <a:solidFill>
                <a:prstClr val="black">
                  <a:tint val="75000"/>
                </a:prstClr>
              </a:solidFill>
            </a:endParaRPr>
          </a:p>
        </p:txBody>
      </p:sp>
      <p:sp>
        <p:nvSpPr>
          <p:cNvPr id="4" name="Content Placeholder 8"/>
          <p:cNvSpPr txBox="1">
            <a:spLocks/>
          </p:cNvSpPr>
          <p:nvPr/>
        </p:nvSpPr>
        <p:spPr>
          <a:xfrm>
            <a:off x="720727" y="990600"/>
            <a:ext cx="7432673" cy="5223009"/>
          </a:xfrm>
          <a:prstGeom prst="rect">
            <a:avLst/>
          </a:prstGeom>
        </p:spPr>
        <p:txBody>
          <a:bodyPr>
            <a:normAutofit/>
          </a:bodyPr>
          <a:lstStyle/>
          <a:p>
            <a:pPr marL="233363" indent="-233363">
              <a:lnSpc>
                <a:spcPct val="110000"/>
              </a:lnSpc>
              <a:spcBef>
                <a:spcPts val="900"/>
              </a:spcBef>
              <a:buFont typeface="Arial"/>
              <a:buChar char="•"/>
              <a:defRPr/>
            </a:pPr>
            <a:r>
              <a:rPr lang="en-US" sz="2400" dirty="0" smtClean="0">
                <a:solidFill>
                  <a:prstClr val="black"/>
                </a:solidFill>
                <a:cs typeface="Arial"/>
              </a:rPr>
              <a:t>WorldShare</a:t>
            </a:r>
            <a:r>
              <a:rPr lang="en-US" sz="2400" baseline="30000" dirty="0" smtClean="0">
                <a:solidFill>
                  <a:prstClr val="black"/>
                </a:solidFill>
                <a:cs typeface="Arial"/>
              </a:rPr>
              <a:t>®</a:t>
            </a:r>
            <a:r>
              <a:rPr lang="en-US" sz="2400" dirty="0" smtClean="0">
                <a:solidFill>
                  <a:prstClr val="black"/>
                </a:solidFill>
                <a:cs typeface="Arial"/>
              </a:rPr>
              <a:t> ILL will completely replace the current system by </a:t>
            </a:r>
            <a:r>
              <a:rPr lang="en-US" sz="2400" dirty="0" smtClean="0">
                <a:solidFill>
                  <a:srgbClr val="FF0000"/>
                </a:solidFill>
                <a:cs typeface="Arial"/>
              </a:rPr>
              <a:t>January 3, 2014.</a:t>
            </a:r>
            <a:endParaRPr lang="en-US" sz="2400" dirty="0" smtClean="0">
              <a:solidFill>
                <a:prstClr val="black"/>
              </a:solidFill>
              <a:cs typeface="Arial"/>
            </a:endParaRPr>
          </a:p>
          <a:p>
            <a:pPr marL="233363" indent="-233363">
              <a:lnSpc>
                <a:spcPct val="110000"/>
              </a:lnSpc>
              <a:spcBef>
                <a:spcPts val="900"/>
              </a:spcBef>
              <a:buFont typeface="Arial"/>
              <a:buChar char="•"/>
              <a:defRPr/>
            </a:pPr>
            <a:r>
              <a:rPr lang="en-US" sz="2400" dirty="0" smtClean="0"/>
              <a:t>New account replaces 9-digit account number and password (100-xxx-xxx)</a:t>
            </a:r>
            <a:endParaRPr lang="en-US" sz="2400" dirty="0" smtClean="0">
              <a:solidFill>
                <a:prstClr val="black"/>
              </a:solidFill>
              <a:cs typeface="Arial"/>
            </a:endParaRPr>
          </a:p>
          <a:p>
            <a:pPr marL="233363" indent="-233363">
              <a:lnSpc>
                <a:spcPct val="110000"/>
              </a:lnSpc>
              <a:spcBef>
                <a:spcPts val="900"/>
              </a:spcBef>
              <a:buFont typeface="Arial"/>
              <a:buChar char="•"/>
              <a:defRPr/>
            </a:pPr>
            <a:r>
              <a:rPr lang="en-US" sz="2400" dirty="0" smtClean="0">
                <a:solidFill>
                  <a:prstClr val="black"/>
                </a:solidFill>
                <a:cs typeface="Arial"/>
              </a:rPr>
              <a:t>Single sign-on:  Log in </a:t>
            </a:r>
            <a:r>
              <a:rPr lang="en-US" sz="2400" i="1" dirty="0" smtClean="0">
                <a:solidFill>
                  <a:prstClr val="black"/>
                </a:solidFill>
                <a:cs typeface="Arial"/>
              </a:rPr>
              <a:t>once</a:t>
            </a:r>
            <a:r>
              <a:rPr lang="en-US" sz="2400" dirty="0" smtClean="0">
                <a:solidFill>
                  <a:prstClr val="black"/>
                </a:solidFill>
                <a:cs typeface="Arial"/>
              </a:rPr>
              <a:t> for access to multiple services and tools that include:</a:t>
            </a:r>
          </a:p>
          <a:p>
            <a:pPr marL="690563" lvl="1" indent="-233363">
              <a:spcBef>
                <a:spcPts val="900"/>
              </a:spcBef>
              <a:buFont typeface="Arial"/>
              <a:buChar char="•"/>
              <a:defRPr/>
            </a:pPr>
            <a:r>
              <a:rPr lang="en-US" sz="2200" dirty="0" smtClean="0">
                <a:solidFill>
                  <a:prstClr val="black"/>
                </a:solidFill>
                <a:cs typeface="Arial"/>
              </a:rPr>
              <a:t>WorldShare</a:t>
            </a:r>
            <a:r>
              <a:rPr lang="en-US" sz="2000" baseline="30000" dirty="0" smtClean="0">
                <a:solidFill>
                  <a:prstClr val="black"/>
                </a:solidFill>
                <a:cs typeface="Arial"/>
              </a:rPr>
              <a:t> ® </a:t>
            </a:r>
            <a:r>
              <a:rPr lang="en-US" sz="2200" dirty="0" smtClean="0">
                <a:solidFill>
                  <a:prstClr val="black"/>
                </a:solidFill>
                <a:cs typeface="Arial"/>
              </a:rPr>
              <a:t>Interlibrary Loan</a:t>
            </a:r>
          </a:p>
          <a:p>
            <a:pPr marL="690563" lvl="1" indent="-233363">
              <a:spcBef>
                <a:spcPts val="900"/>
              </a:spcBef>
              <a:buFont typeface="Arial"/>
              <a:buChar char="•"/>
              <a:defRPr/>
            </a:pPr>
            <a:r>
              <a:rPr lang="en-US" sz="2200" dirty="0" smtClean="0">
                <a:solidFill>
                  <a:prstClr val="black"/>
                </a:solidFill>
                <a:cs typeface="Arial"/>
              </a:rPr>
              <a:t>Article Exchange</a:t>
            </a:r>
          </a:p>
          <a:p>
            <a:pPr marL="690563" lvl="1" indent="-233363">
              <a:spcBef>
                <a:spcPts val="900"/>
              </a:spcBef>
              <a:buFont typeface="Arial"/>
              <a:buChar char="•"/>
              <a:defRPr/>
            </a:pPr>
            <a:r>
              <a:rPr lang="en-US" sz="2200" dirty="0" smtClean="0">
                <a:solidFill>
                  <a:prstClr val="black"/>
                </a:solidFill>
                <a:cs typeface="Arial"/>
              </a:rPr>
              <a:t>OCLC Policies Directory</a:t>
            </a:r>
          </a:p>
          <a:p>
            <a:pPr marL="690563" lvl="1" indent="-233363">
              <a:spcBef>
                <a:spcPts val="900"/>
              </a:spcBef>
              <a:buFont typeface="Arial"/>
              <a:buChar char="•"/>
              <a:defRPr/>
            </a:pPr>
            <a:r>
              <a:rPr lang="en-US" sz="2200" dirty="0" smtClean="0">
                <a:solidFill>
                  <a:prstClr val="black"/>
                </a:solidFill>
                <a:cs typeface="Arial"/>
              </a:rPr>
              <a:t>OCLC Service Configuration</a:t>
            </a:r>
          </a:p>
          <a:p>
            <a:pPr marL="690563" lvl="1" indent="-233363">
              <a:spcBef>
                <a:spcPts val="900"/>
              </a:spcBef>
              <a:buFont typeface="Arial"/>
              <a:buChar char="•"/>
              <a:defRPr/>
            </a:pPr>
            <a:r>
              <a:rPr lang="en-US" sz="2200" dirty="0" smtClean="0">
                <a:solidFill>
                  <a:prstClr val="black"/>
                </a:solidFill>
                <a:cs typeface="Arial"/>
              </a:rPr>
              <a:t>Other services, including WMS</a:t>
            </a: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6"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replace a forgotten password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30</a:t>
            </a:fld>
            <a:endParaRPr lang="en-US" dirty="0">
              <a:solidFill>
                <a:prstClr val="black">
                  <a:tint val="75000"/>
                </a:prstClr>
              </a:solidFill>
            </a:endParaRPr>
          </a:p>
        </p:txBody>
      </p:sp>
      <p:pic>
        <p:nvPicPr>
          <p:cNvPr id="151554" name="Picture 2"/>
          <p:cNvPicPr>
            <a:picLocks noChangeAspect="1" noChangeArrowheads="1"/>
          </p:cNvPicPr>
          <p:nvPr/>
        </p:nvPicPr>
        <p:blipFill>
          <a:blip r:embed="rId3"/>
          <a:srcRect/>
          <a:stretch>
            <a:fillRect/>
          </a:stretch>
        </p:blipFill>
        <p:spPr bwMode="auto">
          <a:xfrm>
            <a:off x="76200" y="1095448"/>
            <a:ext cx="8972550" cy="4667104"/>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replace a forgotten password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31</a:t>
            </a:fld>
            <a:endParaRPr lang="en-US" dirty="0">
              <a:solidFill>
                <a:prstClr val="black">
                  <a:tint val="75000"/>
                </a:prstClr>
              </a:solidFill>
            </a:endParaRPr>
          </a:p>
        </p:txBody>
      </p:sp>
      <p:pic>
        <p:nvPicPr>
          <p:cNvPr id="152578" name="Picture 2"/>
          <p:cNvPicPr>
            <a:picLocks noChangeAspect="1" noChangeArrowheads="1"/>
          </p:cNvPicPr>
          <p:nvPr/>
        </p:nvPicPr>
        <p:blipFill>
          <a:blip r:embed="rId3"/>
          <a:srcRect/>
          <a:stretch>
            <a:fillRect/>
          </a:stretch>
        </p:blipFill>
        <p:spPr bwMode="auto">
          <a:xfrm>
            <a:off x="509621" y="1981200"/>
            <a:ext cx="8123172" cy="2895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replace a forgotten password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32</a:t>
            </a:fld>
            <a:endParaRPr lang="en-US" dirty="0">
              <a:solidFill>
                <a:prstClr val="black">
                  <a:tint val="75000"/>
                </a:prstClr>
              </a:solidFill>
            </a:endParaRPr>
          </a:p>
        </p:txBody>
      </p:sp>
      <p:pic>
        <p:nvPicPr>
          <p:cNvPr id="153602" name="Picture 2"/>
          <p:cNvPicPr>
            <a:picLocks noChangeAspect="1" noChangeArrowheads="1"/>
          </p:cNvPicPr>
          <p:nvPr/>
        </p:nvPicPr>
        <p:blipFill>
          <a:blip r:embed="rId3"/>
          <a:srcRect/>
          <a:stretch>
            <a:fillRect/>
          </a:stretch>
        </p:blipFill>
        <p:spPr bwMode="auto">
          <a:xfrm>
            <a:off x="237091" y="1828801"/>
            <a:ext cx="8668232" cy="3200400"/>
          </a:xfrm>
          <a:prstGeom prst="rect">
            <a:avLst/>
          </a:prstGeom>
          <a:noFill/>
          <a:ln w="9525">
            <a:solidFill>
              <a:schemeClr val="tx1"/>
            </a:solidFill>
            <a:miter lim="800000"/>
            <a:headEnd/>
            <a:tailEnd/>
          </a:ln>
        </p:spPr>
      </p:pic>
      <p:sp>
        <p:nvSpPr>
          <p:cNvPr id="7" name="TextBox 6"/>
          <p:cNvSpPr txBox="1"/>
          <p:nvPr/>
        </p:nvSpPr>
        <p:spPr>
          <a:xfrm>
            <a:off x="457200" y="1219200"/>
            <a:ext cx="8229600" cy="461665"/>
          </a:xfrm>
          <a:prstGeom prst="rect">
            <a:avLst/>
          </a:prstGeom>
          <a:noFill/>
        </p:spPr>
        <p:txBody>
          <a:bodyPr wrap="square" rtlCol="0">
            <a:spAutoFit/>
          </a:bodyPr>
          <a:lstStyle/>
          <a:p>
            <a:r>
              <a:rPr lang="en-US" sz="2400" dirty="0" smtClean="0"/>
              <a:t>This link must be clicked on within </a:t>
            </a:r>
            <a:r>
              <a:rPr lang="en-US" sz="2400" dirty="0" smtClean="0">
                <a:solidFill>
                  <a:srgbClr val="FF0000"/>
                </a:solidFill>
              </a:rPr>
              <a:t>24 hours </a:t>
            </a:r>
            <a:r>
              <a:rPr lang="en-US" sz="2400" dirty="0" smtClean="0"/>
              <a:t>of being sent!!!</a:t>
            </a:r>
            <a:endParaRPr lang="en-US" sz="24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replace a forgotten password for WorldShare</a:t>
            </a:r>
            <a:r>
              <a:rPr lang="en-US" baseline="30000" dirty="0" smtClean="0"/>
              <a:t>® </a:t>
            </a:r>
            <a:r>
              <a:rPr lang="en-US" dirty="0" smtClean="0"/>
              <a:t>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33</a:t>
            </a:fld>
            <a:endParaRPr lang="en-US" dirty="0">
              <a:solidFill>
                <a:prstClr val="black">
                  <a:tint val="75000"/>
                </a:prstClr>
              </a:solidFill>
            </a:endParaRPr>
          </a:p>
        </p:txBody>
      </p:sp>
      <p:pic>
        <p:nvPicPr>
          <p:cNvPr id="154626" name="Picture 2"/>
          <p:cNvPicPr>
            <a:picLocks noChangeAspect="1" noChangeArrowheads="1"/>
          </p:cNvPicPr>
          <p:nvPr/>
        </p:nvPicPr>
        <p:blipFill>
          <a:blip r:embed="rId3"/>
          <a:srcRect/>
          <a:stretch>
            <a:fillRect/>
          </a:stretch>
        </p:blipFill>
        <p:spPr bwMode="auto">
          <a:xfrm>
            <a:off x="171942" y="990602"/>
            <a:ext cx="8743458" cy="487679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manage accounts for multiple OCLC symbols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34</a:t>
            </a:fld>
            <a:endParaRPr lang="en-US" dirty="0">
              <a:solidFill>
                <a:prstClr val="black">
                  <a:tint val="75000"/>
                </a:prstClr>
              </a:solidFill>
            </a:endParaRPr>
          </a:p>
        </p:txBody>
      </p:sp>
      <p:sp>
        <p:nvSpPr>
          <p:cNvPr id="4" name="Content Placeholder 8"/>
          <p:cNvSpPr txBox="1">
            <a:spLocks/>
          </p:cNvSpPr>
          <p:nvPr/>
        </p:nvSpPr>
        <p:spPr>
          <a:xfrm>
            <a:off x="720727" y="990600"/>
            <a:ext cx="6899273" cy="5223009"/>
          </a:xfrm>
          <a:prstGeom prst="rect">
            <a:avLst/>
          </a:prstGeom>
        </p:spPr>
        <p:txBody>
          <a:bodyPr>
            <a:normAutofit/>
          </a:bodyPr>
          <a:lstStyle/>
          <a:p>
            <a:pPr marL="0" lvl="1">
              <a:lnSpc>
                <a:spcPct val="110000"/>
              </a:lnSpc>
              <a:spcBef>
                <a:spcPts val="900"/>
              </a:spcBef>
              <a:defRPr/>
            </a:pPr>
            <a:r>
              <a:rPr lang="en-US" sz="2400" dirty="0" smtClean="0">
                <a:solidFill>
                  <a:prstClr val="black"/>
                </a:solidFill>
                <a:cs typeface="Arial"/>
              </a:rPr>
              <a:t>Every OCLC symbol your institution uses for ILL will have its own custom Web address</a:t>
            </a:r>
          </a:p>
          <a:p>
            <a:pPr marL="0" lvl="1">
              <a:lnSpc>
                <a:spcPct val="110000"/>
              </a:lnSpc>
              <a:spcBef>
                <a:spcPts val="900"/>
              </a:spcBef>
              <a:defRPr/>
            </a:pPr>
            <a:endParaRPr lang="en-US" sz="2400" dirty="0" smtClean="0">
              <a:solidFill>
                <a:prstClr val="black"/>
              </a:solidFill>
              <a:cs typeface="Arial"/>
            </a:endParaRPr>
          </a:p>
          <a:p>
            <a:pPr marL="0" lvl="1">
              <a:lnSpc>
                <a:spcPct val="110000"/>
              </a:lnSpc>
              <a:spcBef>
                <a:spcPts val="900"/>
              </a:spcBef>
              <a:defRPr/>
            </a:pPr>
            <a:r>
              <a:rPr lang="en-US" sz="2400" dirty="0" smtClean="0">
                <a:solidFill>
                  <a:prstClr val="black"/>
                </a:solidFill>
                <a:cs typeface="Arial"/>
              </a:rPr>
              <a:t>Bookmark each custom Web address in your browser</a:t>
            </a:r>
          </a:p>
          <a:p>
            <a:pPr marL="0" lvl="1">
              <a:lnSpc>
                <a:spcPct val="110000"/>
              </a:lnSpc>
              <a:spcBef>
                <a:spcPts val="900"/>
              </a:spcBef>
              <a:defRPr/>
            </a:pPr>
            <a:endParaRPr lang="en-US" sz="2400" dirty="0" smtClean="0">
              <a:solidFill>
                <a:prstClr val="black"/>
              </a:solidFill>
              <a:cs typeface="Arial"/>
            </a:endParaRPr>
          </a:p>
          <a:p>
            <a:pPr marL="0" lvl="1">
              <a:lnSpc>
                <a:spcPct val="110000"/>
              </a:lnSpc>
              <a:spcBef>
                <a:spcPts val="900"/>
              </a:spcBef>
              <a:defRPr/>
            </a:pPr>
            <a:r>
              <a:rPr lang="en-US" sz="2400" dirty="0" smtClean="0">
                <a:solidFill>
                  <a:prstClr val="black"/>
                </a:solidFill>
                <a:cs typeface="Arial"/>
              </a:rPr>
              <a:t>Establish a similar User Name and Password for each symbol, or a similar logic for each one (e.g., ABC01, XYZ01, etc)</a:t>
            </a: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6"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manage accounts for multiple OCLC symbols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35</a:t>
            </a:fld>
            <a:endParaRPr lang="en-US" dirty="0">
              <a:solidFill>
                <a:prstClr val="black">
                  <a:tint val="75000"/>
                </a:prstClr>
              </a:solidFill>
            </a:endParaRPr>
          </a:p>
        </p:txBody>
      </p:sp>
      <p:sp>
        <p:nvSpPr>
          <p:cNvPr id="7" name="TextBox 6"/>
          <p:cNvSpPr txBox="1"/>
          <p:nvPr/>
        </p:nvSpPr>
        <p:spPr>
          <a:xfrm>
            <a:off x="344466" y="1066800"/>
            <a:ext cx="8078812" cy="2591479"/>
          </a:xfrm>
          <a:prstGeom prst="rect">
            <a:avLst/>
          </a:prstGeom>
          <a:noFill/>
        </p:spPr>
        <p:txBody>
          <a:bodyPr wrap="square" rtlCol="0">
            <a:spAutoFit/>
          </a:bodyPr>
          <a:lstStyle/>
          <a:p>
            <a:pPr marL="457200" indent="-457200" defTabSz="914400" fontAlgn="base">
              <a:lnSpc>
                <a:spcPct val="120000"/>
              </a:lnSpc>
              <a:spcBef>
                <a:spcPct val="50000"/>
              </a:spcBef>
              <a:spcAft>
                <a:spcPct val="0"/>
              </a:spcAft>
            </a:pPr>
            <a:r>
              <a:rPr lang="en-US" sz="2800" dirty="0" smtClean="0">
                <a:solidFill>
                  <a:srgbClr val="000000"/>
                </a:solidFill>
              </a:rPr>
              <a:t>Every </a:t>
            </a:r>
            <a:r>
              <a:rPr lang="en-US" sz="2800" b="1" dirty="0" smtClean="0">
                <a:solidFill>
                  <a:srgbClr val="000000"/>
                </a:solidFill>
              </a:rPr>
              <a:t>OCLC symbol </a:t>
            </a:r>
            <a:r>
              <a:rPr lang="en-US" sz="2800" dirty="0" smtClean="0">
                <a:solidFill>
                  <a:srgbClr val="000000"/>
                </a:solidFill>
              </a:rPr>
              <a:t>your institution uses for ILL will have its </a:t>
            </a:r>
            <a:r>
              <a:rPr lang="en-US" sz="2800" i="1" dirty="0" smtClean="0">
                <a:solidFill>
                  <a:srgbClr val="000000"/>
                </a:solidFill>
              </a:rPr>
              <a:t>own</a:t>
            </a:r>
            <a:r>
              <a:rPr lang="en-US" sz="2800" dirty="0" smtClean="0">
                <a:solidFill>
                  <a:srgbClr val="000000"/>
                </a:solidFill>
              </a:rPr>
              <a:t> custom Web address</a:t>
            </a:r>
          </a:p>
          <a:p>
            <a:pPr marL="457200" indent="-457200" defTabSz="914400" fontAlgn="base">
              <a:lnSpc>
                <a:spcPct val="120000"/>
              </a:lnSpc>
              <a:spcBef>
                <a:spcPct val="50000"/>
              </a:spcBef>
              <a:spcAft>
                <a:spcPct val="0"/>
              </a:spcAft>
            </a:pPr>
            <a:r>
              <a:rPr lang="en-US" sz="2800" dirty="0" smtClean="0">
                <a:solidFill>
                  <a:srgbClr val="000000"/>
                </a:solidFill>
              </a:rPr>
              <a:t>For example:</a:t>
            </a:r>
          </a:p>
          <a:p>
            <a:pPr marL="457200" indent="-457200" defTabSz="914400" fontAlgn="base">
              <a:lnSpc>
                <a:spcPct val="120000"/>
              </a:lnSpc>
              <a:spcBef>
                <a:spcPct val="50000"/>
              </a:spcBef>
              <a:spcAft>
                <a:spcPct val="0"/>
              </a:spcAft>
            </a:pPr>
            <a:endParaRPr lang="en-US" sz="2800" dirty="0" smtClean="0">
              <a:solidFill>
                <a:srgbClr val="000000"/>
              </a:solidFill>
            </a:endParaRPr>
          </a:p>
        </p:txBody>
      </p:sp>
      <p:graphicFrame>
        <p:nvGraphicFramePr>
          <p:cNvPr id="9" name="Table 8"/>
          <p:cNvGraphicFramePr>
            <a:graphicFrameLocks noGrp="1"/>
          </p:cNvGraphicFramePr>
          <p:nvPr/>
        </p:nvGraphicFramePr>
        <p:xfrm>
          <a:off x="196810" y="3229022"/>
          <a:ext cx="8794790" cy="1876378"/>
        </p:xfrm>
        <a:graphic>
          <a:graphicData uri="http://schemas.openxmlformats.org/drawingml/2006/table">
            <a:tbl>
              <a:tblPr firstRow="1" bandRow="1">
                <a:tableStyleId>{0505E3EF-67EA-436B-97B2-0124C06EBD24}</a:tableStyleId>
              </a:tblPr>
              <a:tblGrid>
                <a:gridCol w="1479498"/>
                <a:gridCol w="7315292"/>
              </a:tblGrid>
              <a:tr h="1033554">
                <a:tc>
                  <a:txBody>
                    <a:bodyPr/>
                    <a:lstStyle/>
                    <a:p>
                      <a:r>
                        <a:rPr lang="en-US" sz="4000" dirty="0" smtClean="0"/>
                        <a:t>TPU</a:t>
                      </a:r>
                      <a:endParaRPr lang="en-US" sz="4000" dirty="0"/>
                    </a:p>
                  </a:txBody>
                  <a:tcPr/>
                </a:tc>
                <a:tc>
                  <a:txBody>
                    <a:bodyPr/>
                    <a:lstStyle/>
                    <a:p>
                      <a:r>
                        <a:rPr lang="en-US" sz="2400" dirty="0" smtClean="0">
                          <a:hlinkClick r:id="rId3"/>
                        </a:rPr>
                        <a:t>https://oclctraining-tpu.share.worldcat.org/wms/</a:t>
                      </a:r>
                      <a:r>
                        <a:rPr lang="en-US" sz="2400" dirty="0" smtClean="0"/>
                        <a:t> </a:t>
                      </a:r>
                      <a:endParaRPr lang="en-US" sz="2400" dirty="0"/>
                    </a:p>
                  </a:txBody>
                  <a:tcPr/>
                </a:tc>
              </a:tr>
              <a:tr h="842824">
                <a:tc>
                  <a:txBody>
                    <a:bodyPr/>
                    <a:lstStyle/>
                    <a:p>
                      <a:r>
                        <a:rPr lang="en-US" sz="4000" b="1" dirty="0" smtClean="0"/>
                        <a:t>TPV</a:t>
                      </a:r>
                      <a:endParaRPr lang="en-US" sz="4000" b="1" dirty="0"/>
                    </a:p>
                  </a:txBody>
                  <a:tcPr/>
                </a:tc>
                <a:tc>
                  <a:txBody>
                    <a:bodyPr/>
                    <a:lstStyle/>
                    <a:p>
                      <a:r>
                        <a:rPr lang="en-US" sz="2400" b="1" dirty="0" smtClean="0">
                          <a:hlinkClick r:id="rId4"/>
                        </a:rPr>
                        <a:t>https://oclctraining-tpv.share.worldcat.org/wms/</a:t>
                      </a:r>
                      <a:r>
                        <a:rPr lang="en-US" sz="2400" b="1" dirty="0" smtClean="0"/>
                        <a:t> </a:t>
                      </a:r>
                      <a:endParaRPr lang="en-US" sz="2400" b="1" dirty="0"/>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manage accounts for multiple OCLC symbols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36</a:t>
            </a:fld>
            <a:endParaRPr lang="en-US" dirty="0">
              <a:solidFill>
                <a:prstClr val="black">
                  <a:tint val="75000"/>
                </a:prstClr>
              </a:solidFill>
            </a:endParaRPr>
          </a:p>
        </p:txBody>
      </p:sp>
      <p:sp>
        <p:nvSpPr>
          <p:cNvPr id="4" name="Content Placeholder 8"/>
          <p:cNvSpPr txBox="1">
            <a:spLocks/>
          </p:cNvSpPr>
          <p:nvPr/>
        </p:nvSpPr>
        <p:spPr>
          <a:xfrm>
            <a:off x="720727" y="990600"/>
            <a:ext cx="8118473" cy="5223009"/>
          </a:xfrm>
          <a:prstGeom prst="rect">
            <a:avLst/>
          </a:prstGeom>
        </p:spPr>
        <p:txBody>
          <a:bodyPr>
            <a:normAutofit/>
          </a:bodyPr>
          <a:lstStyle/>
          <a:p>
            <a:pPr marL="457200" indent="-457200" defTabSz="914400" fontAlgn="base">
              <a:lnSpc>
                <a:spcPct val="120000"/>
              </a:lnSpc>
              <a:spcBef>
                <a:spcPct val="50000"/>
              </a:spcBef>
              <a:spcAft>
                <a:spcPct val="0"/>
              </a:spcAft>
            </a:pPr>
            <a:r>
              <a:rPr lang="en-US" sz="2800" dirty="0" smtClean="0">
                <a:solidFill>
                  <a:srgbClr val="000000"/>
                </a:solidFill>
              </a:rPr>
              <a:t>Establish a similar User Name and Password for each symbol, or a similar logic for each one (e.g., ABC01, XYZ01, etc)</a:t>
            </a:r>
          </a:p>
          <a:p>
            <a:pPr marL="457200" indent="-457200" defTabSz="914400" fontAlgn="base">
              <a:lnSpc>
                <a:spcPct val="120000"/>
              </a:lnSpc>
              <a:spcBef>
                <a:spcPct val="50000"/>
              </a:spcBef>
              <a:spcAft>
                <a:spcPct val="0"/>
              </a:spcAft>
            </a:pPr>
            <a:r>
              <a:rPr lang="en-US" sz="2800" dirty="0" smtClean="0">
                <a:solidFill>
                  <a:srgbClr val="000000"/>
                </a:solidFill>
              </a:rPr>
              <a:t>For example:</a:t>
            </a:r>
          </a:p>
        </p:txBody>
      </p:sp>
      <p:graphicFrame>
        <p:nvGraphicFramePr>
          <p:cNvPr id="7" name="Table 6"/>
          <p:cNvGraphicFramePr>
            <a:graphicFrameLocks noGrp="1"/>
          </p:cNvGraphicFramePr>
          <p:nvPr/>
        </p:nvGraphicFramePr>
        <p:xfrm>
          <a:off x="76200" y="3962401"/>
          <a:ext cx="8915397" cy="1920240"/>
        </p:xfrm>
        <a:graphic>
          <a:graphicData uri="http://schemas.openxmlformats.org/drawingml/2006/table">
            <a:tbl>
              <a:tblPr firstRow="1" bandRow="1">
                <a:tableStyleId>{5C22544A-7EE6-4342-B048-85BDC9FD1C3A}</a:tableStyleId>
              </a:tblPr>
              <a:tblGrid>
                <a:gridCol w="2971799"/>
                <a:gridCol w="2971799"/>
                <a:gridCol w="2971799"/>
              </a:tblGrid>
              <a:tr h="452474">
                <a:tc>
                  <a:txBody>
                    <a:bodyPr/>
                    <a:lstStyle/>
                    <a:p>
                      <a:r>
                        <a:rPr lang="en-US" sz="2800" u="sng" dirty="0" smtClean="0"/>
                        <a:t>OCLC Symbol</a:t>
                      </a:r>
                      <a:endParaRPr lang="en-US" sz="2800" u="sng" dirty="0"/>
                    </a:p>
                  </a:txBody>
                  <a:tcPr/>
                </a:tc>
                <a:tc>
                  <a:txBody>
                    <a:bodyPr/>
                    <a:lstStyle/>
                    <a:p>
                      <a:r>
                        <a:rPr lang="en-US" sz="2800" u="sng" dirty="0" smtClean="0"/>
                        <a:t>User</a:t>
                      </a:r>
                      <a:r>
                        <a:rPr lang="en-US" sz="2800" u="sng" baseline="0" dirty="0" smtClean="0"/>
                        <a:t> Name</a:t>
                      </a:r>
                      <a:endParaRPr lang="en-US" sz="2800" u="sng" dirty="0"/>
                    </a:p>
                  </a:txBody>
                  <a:tcPr/>
                </a:tc>
                <a:tc>
                  <a:txBody>
                    <a:bodyPr/>
                    <a:lstStyle/>
                    <a:p>
                      <a:r>
                        <a:rPr lang="en-US" sz="2800" u="sng" dirty="0" smtClean="0"/>
                        <a:t>Password</a:t>
                      </a:r>
                      <a:endParaRPr lang="en-US" sz="2800" u="sng" dirty="0"/>
                    </a:p>
                  </a:txBody>
                  <a:tcPr/>
                </a:tc>
              </a:tr>
              <a:tr h="650064">
                <a:tc>
                  <a:txBody>
                    <a:bodyPr/>
                    <a:lstStyle/>
                    <a:p>
                      <a:r>
                        <a:rPr lang="en-US" sz="4000" dirty="0" smtClean="0"/>
                        <a:t>ZZZ</a:t>
                      </a:r>
                      <a:endParaRPr lang="en-US" sz="4000" dirty="0"/>
                    </a:p>
                  </a:txBody>
                  <a:tcPr/>
                </a:tc>
                <a:tc>
                  <a:txBody>
                    <a:bodyPr/>
                    <a:lstStyle/>
                    <a:p>
                      <a:r>
                        <a:rPr lang="en-US" sz="4000" dirty="0" smtClean="0"/>
                        <a:t>ZZZ01</a:t>
                      </a:r>
                      <a:endParaRPr lang="en-US" sz="4000" dirty="0"/>
                    </a:p>
                  </a:txBody>
                  <a:tcPr/>
                </a:tc>
                <a:tc>
                  <a:txBody>
                    <a:bodyPr/>
                    <a:lstStyle/>
                    <a:p>
                      <a:r>
                        <a:rPr lang="en-US" sz="4000" dirty="0" smtClean="0"/>
                        <a:t>zzz123</a:t>
                      </a:r>
                      <a:endParaRPr lang="en-US" sz="4000" dirty="0"/>
                    </a:p>
                  </a:txBody>
                  <a:tcPr/>
                </a:tc>
              </a:tr>
              <a:tr h="650064">
                <a:tc>
                  <a:txBody>
                    <a:bodyPr/>
                    <a:lstStyle/>
                    <a:p>
                      <a:r>
                        <a:rPr lang="en-US" sz="4000" dirty="0" smtClean="0"/>
                        <a:t>QQQ</a:t>
                      </a:r>
                      <a:endParaRPr lang="en-US" sz="4000" dirty="0"/>
                    </a:p>
                  </a:txBody>
                  <a:tcPr/>
                </a:tc>
                <a:tc>
                  <a:txBody>
                    <a:bodyPr/>
                    <a:lstStyle/>
                    <a:p>
                      <a:r>
                        <a:rPr lang="en-US" sz="4000" dirty="0" smtClean="0"/>
                        <a:t>qqq01</a:t>
                      </a:r>
                      <a:endParaRPr lang="en-US" sz="4000" dirty="0"/>
                    </a:p>
                  </a:txBody>
                  <a:tcPr/>
                </a:tc>
                <a:tc>
                  <a:txBody>
                    <a:bodyPr/>
                    <a:lstStyle/>
                    <a:p>
                      <a:r>
                        <a:rPr lang="en-US" sz="4000" dirty="0" smtClean="0"/>
                        <a:t>qqq123</a:t>
                      </a:r>
                      <a:endParaRPr lang="en-US" sz="40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How to manage accounts for multiple OCLC symbols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37</a:t>
            </a:fld>
            <a:endParaRPr lang="en-US" dirty="0">
              <a:solidFill>
                <a:prstClr val="black">
                  <a:tint val="75000"/>
                </a:prstClr>
              </a:solidFill>
            </a:endParaRPr>
          </a:p>
        </p:txBody>
      </p:sp>
      <p:sp>
        <p:nvSpPr>
          <p:cNvPr id="4" name="Content Placeholder 8"/>
          <p:cNvSpPr txBox="1">
            <a:spLocks/>
          </p:cNvSpPr>
          <p:nvPr/>
        </p:nvSpPr>
        <p:spPr>
          <a:xfrm>
            <a:off x="720727" y="990600"/>
            <a:ext cx="8118473" cy="5223009"/>
          </a:xfrm>
          <a:prstGeom prst="rect">
            <a:avLst/>
          </a:prstGeom>
        </p:spPr>
        <p:txBody>
          <a:bodyPr>
            <a:normAutofit/>
          </a:bodyPr>
          <a:lstStyle/>
          <a:p>
            <a:pPr marL="457200" indent="-457200" defTabSz="914400" fontAlgn="base">
              <a:lnSpc>
                <a:spcPct val="120000"/>
              </a:lnSpc>
              <a:spcBef>
                <a:spcPct val="50000"/>
              </a:spcBef>
              <a:spcAft>
                <a:spcPct val="0"/>
              </a:spcAft>
            </a:pPr>
            <a:r>
              <a:rPr lang="en-US" sz="2800" dirty="0" smtClean="0">
                <a:solidFill>
                  <a:srgbClr val="000000"/>
                </a:solidFill>
              </a:rPr>
              <a:t>Establish a similar User Name and Password for each symbol, or a similar logic for each one (e.g., ABC01, XYZ01, etc)</a:t>
            </a:r>
          </a:p>
          <a:p>
            <a:pPr marL="457200" indent="-457200" defTabSz="914400" fontAlgn="base">
              <a:lnSpc>
                <a:spcPct val="120000"/>
              </a:lnSpc>
              <a:spcBef>
                <a:spcPct val="50000"/>
              </a:spcBef>
              <a:spcAft>
                <a:spcPct val="0"/>
              </a:spcAft>
            </a:pPr>
            <a:r>
              <a:rPr lang="en-US" sz="2800" dirty="0" smtClean="0">
                <a:solidFill>
                  <a:srgbClr val="000000"/>
                </a:solidFill>
              </a:rPr>
              <a:t>For example:</a:t>
            </a:r>
          </a:p>
        </p:txBody>
      </p:sp>
      <p:graphicFrame>
        <p:nvGraphicFramePr>
          <p:cNvPr id="6" name="Table 5"/>
          <p:cNvGraphicFramePr>
            <a:graphicFrameLocks noGrp="1"/>
          </p:cNvGraphicFramePr>
          <p:nvPr/>
        </p:nvGraphicFramePr>
        <p:xfrm>
          <a:off x="76200" y="3962401"/>
          <a:ext cx="8915400" cy="2063432"/>
        </p:xfrm>
        <a:graphic>
          <a:graphicData uri="http://schemas.openxmlformats.org/drawingml/2006/table">
            <a:tbl>
              <a:tblPr firstRow="1" bandRow="1">
                <a:tableStyleId>{5C22544A-7EE6-4342-B048-85BDC9FD1C3A}</a:tableStyleId>
              </a:tblPr>
              <a:tblGrid>
                <a:gridCol w="2971800"/>
                <a:gridCol w="2971800"/>
                <a:gridCol w="2971800"/>
              </a:tblGrid>
              <a:tr h="512127">
                <a:tc>
                  <a:txBody>
                    <a:bodyPr/>
                    <a:lstStyle/>
                    <a:p>
                      <a:r>
                        <a:rPr lang="en-US" sz="2800" u="sng" dirty="0" smtClean="0"/>
                        <a:t>OCLC Symbol</a:t>
                      </a:r>
                      <a:endParaRPr lang="en-US" sz="2800" u="sng" dirty="0"/>
                    </a:p>
                  </a:txBody>
                  <a:tcPr/>
                </a:tc>
                <a:tc>
                  <a:txBody>
                    <a:bodyPr/>
                    <a:lstStyle/>
                    <a:p>
                      <a:r>
                        <a:rPr lang="en-US" sz="2800" u="sng" dirty="0" smtClean="0"/>
                        <a:t>User</a:t>
                      </a:r>
                      <a:r>
                        <a:rPr lang="en-US" sz="2800" u="sng" baseline="0" dirty="0" smtClean="0"/>
                        <a:t> Name</a:t>
                      </a:r>
                      <a:endParaRPr lang="en-US" sz="2800" u="sng" dirty="0"/>
                    </a:p>
                  </a:txBody>
                  <a:tcPr/>
                </a:tc>
                <a:tc>
                  <a:txBody>
                    <a:bodyPr/>
                    <a:lstStyle/>
                    <a:p>
                      <a:r>
                        <a:rPr lang="en-US" sz="2800" u="sng" dirty="0" smtClean="0"/>
                        <a:t>Password</a:t>
                      </a:r>
                      <a:endParaRPr lang="en-US" sz="2800" u="sng" dirty="0"/>
                    </a:p>
                  </a:txBody>
                  <a:tcPr/>
                </a:tc>
              </a:tr>
              <a:tr h="772636">
                <a:tc>
                  <a:txBody>
                    <a:bodyPr/>
                    <a:lstStyle/>
                    <a:p>
                      <a:r>
                        <a:rPr lang="en-US" sz="4000" dirty="0" smtClean="0"/>
                        <a:t>ZZZ</a:t>
                      </a:r>
                      <a:endParaRPr lang="en-US" sz="4000" dirty="0"/>
                    </a:p>
                  </a:txBody>
                  <a:tcPr/>
                </a:tc>
                <a:tc>
                  <a:txBody>
                    <a:bodyPr/>
                    <a:lstStyle/>
                    <a:p>
                      <a:r>
                        <a:rPr lang="en-US" sz="4000" dirty="0" smtClean="0"/>
                        <a:t>illstaff</a:t>
                      </a:r>
                      <a:endParaRPr lang="en-US" sz="4000" dirty="0"/>
                    </a:p>
                  </a:txBody>
                  <a:tcPr/>
                </a:tc>
                <a:tc>
                  <a:txBody>
                    <a:bodyPr/>
                    <a:lstStyle/>
                    <a:p>
                      <a:r>
                        <a:rPr lang="en-US" sz="4000" dirty="0" smtClean="0"/>
                        <a:t>illstaff1</a:t>
                      </a:r>
                      <a:endParaRPr lang="en-US" sz="4000" dirty="0"/>
                    </a:p>
                  </a:txBody>
                  <a:tcPr/>
                </a:tc>
              </a:tr>
              <a:tr h="772636">
                <a:tc>
                  <a:txBody>
                    <a:bodyPr/>
                    <a:lstStyle/>
                    <a:p>
                      <a:r>
                        <a:rPr lang="en-US" sz="4000" dirty="0" smtClean="0"/>
                        <a:t>QQQ</a:t>
                      </a:r>
                      <a:endParaRPr lang="en-US" sz="4000" dirty="0"/>
                    </a:p>
                  </a:txBody>
                  <a:tcPr/>
                </a:tc>
                <a:tc>
                  <a:txBody>
                    <a:bodyPr/>
                    <a:lstStyle/>
                    <a:p>
                      <a:r>
                        <a:rPr lang="en-US" sz="4000" dirty="0" smtClean="0"/>
                        <a:t>illstaff</a:t>
                      </a:r>
                      <a:endParaRPr lang="en-US" sz="4000" dirty="0"/>
                    </a:p>
                  </a:txBody>
                  <a:tcPr/>
                </a:tc>
                <a:tc>
                  <a:txBody>
                    <a:bodyPr/>
                    <a:lstStyle/>
                    <a:p>
                      <a:r>
                        <a:rPr lang="en-US" sz="4000" dirty="0" smtClean="0"/>
                        <a:t>illstaff1</a:t>
                      </a:r>
                      <a:endParaRPr lang="en-US" sz="40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Frequently Asked Questions site</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38</a:t>
            </a:fld>
            <a:endParaRPr lang="en-US" dirty="0">
              <a:solidFill>
                <a:prstClr val="black">
                  <a:tint val="75000"/>
                </a:prstClr>
              </a:solidFill>
            </a:endParaRPr>
          </a:p>
        </p:txBody>
      </p:sp>
      <p:sp>
        <p:nvSpPr>
          <p:cNvPr id="4" name="Content Placeholder 8"/>
          <p:cNvSpPr txBox="1">
            <a:spLocks/>
          </p:cNvSpPr>
          <p:nvPr/>
        </p:nvSpPr>
        <p:spPr>
          <a:xfrm>
            <a:off x="720727" y="990600"/>
            <a:ext cx="6594473" cy="5223009"/>
          </a:xfrm>
          <a:prstGeom prst="rect">
            <a:avLst/>
          </a:prstGeom>
        </p:spPr>
        <p:txBody>
          <a:bodyPr>
            <a:normAutofit fontScale="92500" lnSpcReduction="10000"/>
          </a:bodyPr>
          <a:lstStyle/>
          <a:p>
            <a:pPr marL="0" lvl="1">
              <a:lnSpc>
                <a:spcPct val="110000"/>
              </a:lnSpc>
              <a:spcBef>
                <a:spcPts val="900"/>
              </a:spcBef>
              <a:defRPr/>
            </a:pPr>
            <a:r>
              <a:rPr lang="en-US" sz="2600" dirty="0" smtClean="0">
                <a:solidFill>
                  <a:prstClr val="black"/>
                </a:solidFill>
                <a:cs typeface="Arial"/>
              </a:rPr>
              <a:t>Overall FAQ’s about the new OCLC Services Account available from the “Learn More” box on the </a:t>
            </a:r>
            <a:r>
              <a:rPr lang="en-US" sz="2600" dirty="0" smtClean="0">
                <a:solidFill>
                  <a:prstClr val="black"/>
                </a:solidFill>
                <a:cs typeface="Arial"/>
                <a:hlinkClick r:id="rId3"/>
              </a:rPr>
              <a:t>Getting Started</a:t>
            </a:r>
            <a:r>
              <a:rPr lang="en-US" sz="2600" dirty="0" smtClean="0">
                <a:solidFill>
                  <a:prstClr val="black"/>
                </a:solidFill>
                <a:cs typeface="Arial"/>
              </a:rPr>
              <a:t> page</a:t>
            </a:r>
          </a:p>
          <a:p>
            <a:pPr marL="0" lvl="1">
              <a:lnSpc>
                <a:spcPct val="110000"/>
              </a:lnSpc>
              <a:spcBef>
                <a:spcPts val="900"/>
              </a:spcBef>
              <a:defRPr/>
            </a:pPr>
            <a:r>
              <a:rPr lang="en-US" dirty="0" smtClean="0">
                <a:solidFill>
                  <a:prstClr val="black"/>
                </a:solidFill>
                <a:cs typeface="Arial"/>
                <a:hlinkClick r:id="rId4"/>
              </a:rPr>
              <a:t>http://www.oclc.org/content/dam/oclc/services/brochures/214961usf_New-User-Accounts-for-WS-ILL.pdf</a:t>
            </a:r>
            <a:r>
              <a:rPr lang="en-US" dirty="0" smtClean="0">
                <a:solidFill>
                  <a:prstClr val="black"/>
                </a:solidFill>
                <a:cs typeface="Arial"/>
              </a:rPr>
              <a:t> </a:t>
            </a:r>
          </a:p>
          <a:p>
            <a:pPr marL="0" lvl="1">
              <a:lnSpc>
                <a:spcPct val="110000"/>
              </a:lnSpc>
              <a:spcBef>
                <a:spcPts val="900"/>
              </a:spcBef>
              <a:defRPr/>
            </a:pPr>
            <a:endParaRPr lang="en-US" sz="2400" dirty="0" smtClean="0">
              <a:solidFill>
                <a:prstClr val="black"/>
              </a:solidFill>
              <a:cs typeface="Arial"/>
            </a:endParaRPr>
          </a:p>
          <a:p>
            <a:pPr marL="0" lvl="1">
              <a:lnSpc>
                <a:spcPct val="110000"/>
              </a:lnSpc>
              <a:spcBef>
                <a:spcPts val="900"/>
              </a:spcBef>
              <a:defRPr/>
            </a:pPr>
            <a:r>
              <a:rPr lang="en-US" sz="2600" dirty="0" smtClean="0">
                <a:solidFill>
                  <a:prstClr val="black"/>
                </a:solidFill>
                <a:cs typeface="Arial"/>
              </a:rPr>
              <a:t>More detailed FAQ’s for WorldShare</a:t>
            </a:r>
            <a:r>
              <a:rPr lang="en-US" sz="2800" cap="small" baseline="30000" dirty="0" smtClean="0">
                <a:solidFill>
                  <a:prstClr val="black"/>
                </a:solidFill>
                <a:cs typeface="Arial"/>
              </a:rPr>
              <a:t>®</a:t>
            </a:r>
            <a:r>
              <a:rPr lang="en-US" sz="2600" dirty="0" smtClean="0">
                <a:solidFill>
                  <a:prstClr val="black"/>
                </a:solidFill>
                <a:cs typeface="Arial"/>
              </a:rPr>
              <a:t> ILL users available here: </a:t>
            </a:r>
          </a:p>
          <a:p>
            <a:pPr marL="0" lvl="1">
              <a:lnSpc>
                <a:spcPct val="110000"/>
              </a:lnSpc>
              <a:spcBef>
                <a:spcPts val="900"/>
              </a:spcBef>
              <a:defRPr/>
            </a:pPr>
            <a:r>
              <a:rPr lang="en-US" dirty="0" smtClean="0">
                <a:solidFill>
                  <a:prstClr val="black"/>
                </a:solidFill>
                <a:cs typeface="Arial"/>
                <a:hlinkClick r:id="rId5"/>
              </a:rPr>
              <a:t>http://www.oclc.org/support/services/worldshare-ill/FAQ.en.html</a:t>
            </a:r>
            <a:endParaRPr lang="en-US" dirty="0" smtClean="0">
              <a:solidFill>
                <a:prstClr val="black"/>
              </a:solidFill>
              <a:cs typeface="Arial"/>
            </a:endParaRPr>
          </a:p>
          <a:p>
            <a:pPr marL="0" lvl="1">
              <a:lnSpc>
                <a:spcPct val="110000"/>
              </a:lnSpc>
              <a:spcBef>
                <a:spcPts val="900"/>
              </a:spcBef>
              <a:defRPr/>
            </a:pPr>
            <a:endParaRPr lang="en-US" sz="2400" dirty="0" smtClean="0">
              <a:solidFill>
                <a:prstClr val="black"/>
              </a:solidFill>
              <a:cs typeface="Arial"/>
            </a:endParaRPr>
          </a:p>
          <a:p>
            <a:pPr marL="0" lvl="1">
              <a:lnSpc>
                <a:spcPct val="110000"/>
              </a:lnSpc>
              <a:spcBef>
                <a:spcPts val="900"/>
              </a:spcBef>
              <a:defRPr/>
            </a:pPr>
            <a:r>
              <a:rPr lang="en-US" sz="2600" dirty="0" smtClean="0">
                <a:solidFill>
                  <a:prstClr val="black"/>
                </a:solidFill>
                <a:cs typeface="Arial"/>
              </a:rPr>
              <a:t>See also the Getting Started documentation: </a:t>
            </a:r>
            <a:r>
              <a:rPr lang="en-US" dirty="0" smtClean="0">
                <a:solidFill>
                  <a:prstClr val="black"/>
                </a:solidFill>
                <a:cs typeface="Arial"/>
                <a:hlinkClick r:id="rId6"/>
              </a:rPr>
              <a:t>http://www.oclc.org/content/dam/support/worldshare-ill/documentation/WorldShare-ILL-getting-started.pdf</a:t>
            </a:r>
            <a:r>
              <a:rPr lang="en-US" dirty="0" smtClean="0">
                <a:solidFill>
                  <a:prstClr val="black"/>
                </a:solidFill>
                <a:cs typeface="Arial"/>
              </a:rPr>
              <a:t> </a:t>
            </a: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6" name="Picture 2" descr="http://www.oclc.org/content/dam/oclc/common/images/logos/new/WorldShare/WorldShare_Logo_V_Color.png"/>
          <p:cNvPicPr>
            <a:picLocks noChangeAspect="1" noChangeArrowheads="1"/>
          </p:cNvPicPr>
          <p:nvPr/>
        </p:nvPicPr>
        <p:blipFill>
          <a:blip r:embed="rId7"/>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a:r>
            <a:br>
              <a:rPr lang="en-US" sz="3600" dirty="0" smtClean="0"/>
            </a:br>
            <a:r>
              <a:rPr lang="en-US" sz="3600" dirty="0" smtClean="0"/>
              <a:t>Contact OCLC Customer Support: </a:t>
            </a:r>
            <a:r>
              <a:rPr lang="en-US" sz="3600" u="sng" dirty="0" smtClean="0">
                <a:solidFill>
                  <a:schemeClr val="accent6"/>
                </a:solidFill>
              </a:rPr>
              <a:t>support@oclc.org</a:t>
            </a:r>
            <a:r>
              <a:rPr lang="en-US" sz="3600" dirty="0" smtClean="0"/>
              <a:t> / 1-800-848-5800</a:t>
            </a:r>
            <a:endParaRPr lang="en-US" sz="3600" dirty="0"/>
          </a:p>
        </p:txBody>
      </p:sp>
      <p:sp>
        <p:nvSpPr>
          <p:cNvPr id="3" name="Text Placeholder 2"/>
          <p:cNvSpPr>
            <a:spLocks noGrp="1"/>
          </p:cNvSpPr>
          <p:nvPr>
            <p:ph type="body" idx="1"/>
          </p:nvPr>
        </p:nvSpPr>
        <p:spPr/>
        <p:txBody>
          <a:bodyPr>
            <a:normAutofit/>
          </a:bodyPr>
          <a:lstStyle/>
          <a:p>
            <a:r>
              <a:rPr lang="en-US" sz="4800" dirty="0" smtClean="0"/>
              <a:t>Questions? Concerns?</a:t>
            </a:r>
            <a:endParaRPr lang="en-US" sz="4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Distinction between Admin and User accounts in WorldShare</a:t>
            </a:r>
            <a:r>
              <a:rPr lang="en-US" baseline="30000" dirty="0" smtClean="0"/>
              <a:t>®</a:t>
            </a:r>
            <a:r>
              <a:rPr lang="en-US" dirty="0" smtClean="0"/>
              <a:t> ILL</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4</a:t>
            </a:fld>
            <a:endParaRPr lang="en-US" dirty="0">
              <a:solidFill>
                <a:prstClr val="black">
                  <a:tint val="75000"/>
                </a:prstClr>
              </a:solidFill>
            </a:endParaRPr>
          </a:p>
        </p:txBody>
      </p:sp>
      <p:sp>
        <p:nvSpPr>
          <p:cNvPr id="4" name="Content Placeholder 8"/>
          <p:cNvSpPr txBox="1">
            <a:spLocks/>
          </p:cNvSpPr>
          <p:nvPr/>
        </p:nvSpPr>
        <p:spPr>
          <a:xfrm>
            <a:off x="720727" y="990600"/>
            <a:ext cx="7432673" cy="4190999"/>
          </a:xfrm>
          <a:prstGeom prst="rect">
            <a:avLst/>
          </a:prstGeom>
        </p:spPr>
        <p:txBody>
          <a:bodyPr>
            <a:normAutofit/>
          </a:bodyPr>
          <a:lstStyle/>
          <a:p>
            <a:pPr marL="233363" indent="-233363">
              <a:lnSpc>
                <a:spcPct val="110000"/>
              </a:lnSpc>
              <a:spcBef>
                <a:spcPts val="900"/>
              </a:spcBef>
              <a:buFont typeface="Arial"/>
              <a:buChar char="•"/>
              <a:defRPr/>
            </a:pPr>
            <a:endParaRPr lang="en-US" sz="2400" dirty="0">
              <a:solidFill>
                <a:prstClr val="black"/>
              </a:solidFill>
              <a:cs typeface="Arial"/>
            </a:endParaRPr>
          </a:p>
        </p:txBody>
      </p:sp>
      <p:graphicFrame>
        <p:nvGraphicFramePr>
          <p:cNvPr id="6" name="Table 5"/>
          <p:cNvGraphicFramePr>
            <a:graphicFrameLocks noGrp="1"/>
          </p:cNvGraphicFramePr>
          <p:nvPr/>
        </p:nvGraphicFramePr>
        <p:xfrm>
          <a:off x="762000" y="917685"/>
          <a:ext cx="7620000" cy="5267960"/>
        </p:xfrm>
        <a:graphic>
          <a:graphicData uri="http://schemas.openxmlformats.org/drawingml/2006/table">
            <a:tbl>
              <a:tblPr firstRow="1" bandRow="1">
                <a:tableStyleId>{5C22544A-7EE6-4342-B048-85BDC9FD1C3A}</a:tableStyleId>
              </a:tblPr>
              <a:tblGrid>
                <a:gridCol w="3810000"/>
                <a:gridCol w="3810000"/>
              </a:tblGrid>
              <a:tr h="435517">
                <a:tc>
                  <a:txBody>
                    <a:bodyPr/>
                    <a:lstStyle/>
                    <a:p>
                      <a:r>
                        <a:rPr lang="en-US" sz="1800" b="1" kern="1200" dirty="0" smtClean="0">
                          <a:solidFill>
                            <a:schemeClr val="lt1"/>
                          </a:solidFill>
                          <a:latin typeface="+mn-lt"/>
                          <a:ea typeface="+mn-ea"/>
                          <a:cs typeface="+mn-cs"/>
                        </a:rPr>
                        <a:t>Privilege Level</a:t>
                      </a:r>
                      <a:endParaRPr lang="en-US" dirty="0"/>
                    </a:p>
                  </a:txBody>
                  <a:tcPr/>
                </a:tc>
                <a:tc>
                  <a:txBody>
                    <a:bodyPr/>
                    <a:lstStyle/>
                    <a:p>
                      <a:r>
                        <a:rPr lang="en-US" sz="1800" b="1" kern="1200" dirty="0" smtClean="0">
                          <a:solidFill>
                            <a:schemeClr val="lt1"/>
                          </a:solidFill>
                          <a:latin typeface="+mn-lt"/>
                          <a:ea typeface="+mn-ea"/>
                          <a:cs typeface="+mn-cs"/>
                        </a:rPr>
                        <a:t>Description</a:t>
                      </a:r>
                      <a:endParaRPr lang="en-US" dirty="0"/>
                    </a:p>
                  </a:txBody>
                  <a:tcPr/>
                </a:tc>
              </a:tr>
              <a:tr h="1396039">
                <a:tc>
                  <a:txBody>
                    <a:bodyPr/>
                    <a:lstStyle/>
                    <a:p>
                      <a:r>
                        <a:rPr lang="en-US" sz="1800" b="1" kern="1200" dirty="0" smtClean="0">
                          <a:solidFill>
                            <a:schemeClr val="dk1"/>
                          </a:solidFill>
                          <a:latin typeface="+mn-lt"/>
                          <a:ea typeface="+mn-ea"/>
                          <a:cs typeface="+mn-cs"/>
                        </a:rPr>
                        <a:t>Everyone</a:t>
                      </a:r>
                      <a:endParaRPr lang="en-US" dirty="0"/>
                    </a:p>
                  </a:txBody>
                  <a:tcPr/>
                </a:tc>
                <a:tc>
                  <a:txBody>
                    <a:bodyPr/>
                    <a:lstStyle/>
                    <a:p>
                      <a:r>
                        <a:rPr lang="en-US" sz="1800" kern="1200" dirty="0" smtClean="0">
                          <a:solidFill>
                            <a:schemeClr val="dk1"/>
                          </a:solidFill>
                          <a:latin typeface="+mn-lt"/>
                          <a:ea typeface="+mn-ea"/>
                          <a:cs typeface="+mn-cs"/>
                        </a:rPr>
                        <a:t>This is the default account level. Please keep this option selected!</a:t>
                      </a:r>
                      <a:r>
                        <a:rPr lang="en-US" sz="1800" kern="1200" baseline="0" dirty="0" smtClean="0">
                          <a:solidFill>
                            <a:schemeClr val="dk1"/>
                          </a:solidFill>
                          <a:latin typeface="+mn-lt"/>
                          <a:ea typeface="+mn-ea"/>
                          <a:cs typeface="+mn-cs"/>
                        </a:rPr>
                        <a:t> </a:t>
                      </a:r>
                      <a:endParaRPr lang="en-US" dirty="0"/>
                    </a:p>
                  </a:txBody>
                  <a:tcPr/>
                </a:tc>
              </a:tr>
              <a:tr h="2040365">
                <a:tc>
                  <a:txBody>
                    <a:bodyPr/>
                    <a:lstStyle/>
                    <a:p>
                      <a:r>
                        <a:rPr lang="en-US" sz="1800" b="1" kern="1200" dirty="0" smtClean="0">
                          <a:solidFill>
                            <a:schemeClr val="dk1"/>
                          </a:solidFill>
                          <a:latin typeface="+mn-lt"/>
                          <a:ea typeface="+mn-ea"/>
                          <a:cs typeface="+mn-cs"/>
                        </a:rPr>
                        <a:t>WORLDSHARE_ILL_ADMIN</a:t>
                      </a:r>
                      <a:endParaRPr lang="en-US" dirty="0"/>
                    </a:p>
                  </a:txBody>
                  <a:tcPr/>
                </a:tc>
                <a:tc>
                  <a:txBody>
                    <a:bodyPr/>
                    <a:lstStyle/>
                    <a:p>
                      <a:r>
                        <a:rPr lang="en-US" sz="1800" kern="1200" dirty="0" smtClean="0">
                          <a:solidFill>
                            <a:schemeClr val="dk1"/>
                          </a:solidFill>
                          <a:latin typeface="+mn-lt"/>
                          <a:ea typeface="+mn-ea"/>
                          <a:cs typeface="+mn-cs"/>
                        </a:rPr>
                        <a:t>This type of account is designed for library staff members who are responsible for creating or modifying other staff accounts for WorldShare Interlibrary Loan.</a:t>
                      </a:r>
                      <a:endParaRPr lang="en-US" dirty="0"/>
                    </a:p>
                  </a:txBody>
                  <a:tcPr/>
                </a:tc>
              </a:tr>
              <a:tr h="1396039">
                <a:tc>
                  <a:txBody>
                    <a:bodyPr/>
                    <a:lstStyle/>
                    <a:p>
                      <a:r>
                        <a:rPr lang="en-US" sz="1800" b="1" kern="1200" dirty="0" smtClean="0">
                          <a:solidFill>
                            <a:schemeClr val="dk1"/>
                          </a:solidFill>
                          <a:latin typeface="+mn-lt"/>
                          <a:ea typeface="+mn-ea"/>
                          <a:cs typeface="+mn-cs"/>
                        </a:rPr>
                        <a:t>WORLDSHARE_ILL_USER</a:t>
                      </a:r>
                      <a:endParaRPr lang="en-US" dirty="0"/>
                    </a:p>
                  </a:txBody>
                  <a:tcPr/>
                </a:tc>
                <a:tc>
                  <a:txBody>
                    <a:bodyPr/>
                    <a:lstStyle/>
                    <a:p>
                      <a:r>
                        <a:rPr lang="en-US" sz="1800" kern="1200" dirty="0" smtClean="0">
                          <a:solidFill>
                            <a:schemeClr val="dk1"/>
                          </a:solidFill>
                          <a:latin typeface="+mn-lt"/>
                          <a:ea typeface="+mn-ea"/>
                          <a:cs typeface="+mn-cs"/>
                        </a:rPr>
                        <a:t>This type of account is designed for most library staff using WorldShare Interlibrary Loan. </a:t>
                      </a:r>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Best Practices for creating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8"/>
          <p:cNvSpPr txBox="1">
            <a:spLocks/>
          </p:cNvSpPr>
          <p:nvPr/>
        </p:nvSpPr>
        <p:spPr>
          <a:xfrm>
            <a:off x="720727" y="990600"/>
            <a:ext cx="7051673" cy="5223009"/>
          </a:xfrm>
          <a:prstGeom prst="rect">
            <a:avLst/>
          </a:prstGeom>
        </p:spPr>
        <p:txBody>
          <a:bodyPr>
            <a:normAutofit/>
          </a:bodyPr>
          <a:lstStyle/>
          <a:p>
            <a:pPr marL="233363" indent="-233363">
              <a:lnSpc>
                <a:spcPct val="110000"/>
              </a:lnSpc>
              <a:spcBef>
                <a:spcPts val="900"/>
              </a:spcBef>
              <a:defRPr/>
            </a:pPr>
            <a:r>
              <a:rPr lang="en-US" sz="2400" dirty="0" smtClean="0">
                <a:solidFill>
                  <a:prstClr val="black"/>
                </a:solidFill>
                <a:cs typeface="Arial"/>
              </a:rPr>
              <a:t>Three scenarios:</a:t>
            </a:r>
          </a:p>
          <a:p>
            <a:pPr lvl="1" indent="-457200">
              <a:lnSpc>
                <a:spcPct val="110000"/>
              </a:lnSpc>
              <a:spcBef>
                <a:spcPts val="900"/>
              </a:spcBef>
              <a:buAutoNum type="arabicPeriod"/>
              <a:defRPr/>
            </a:pPr>
            <a:r>
              <a:rPr lang="en-US" sz="2400" dirty="0" smtClean="0">
                <a:solidFill>
                  <a:prstClr val="black"/>
                </a:solidFill>
                <a:cs typeface="Arial"/>
              </a:rPr>
              <a:t>All users have &amp; create </a:t>
            </a:r>
            <a:r>
              <a:rPr lang="en-US" sz="2400" b="1" dirty="0" smtClean="0">
                <a:solidFill>
                  <a:prstClr val="black"/>
                </a:solidFill>
                <a:cs typeface="Arial"/>
              </a:rPr>
              <a:t>their own </a:t>
            </a:r>
            <a:r>
              <a:rPr lang="en-US" sz="2400" dirty="0" smtClean="0">
                <a:solidFill>
                  <a:prstClr val="black"/>
                </a:solidFill>
                <a:cs typeface="Arial"/>
              </a:rPr>
              <a:t>accounts </a:t>
            </a:r>
            <a:r>
              <a:rPr lang="en-US" sz="2400" i="1" dirty="0" smtClean="0">
                <a:solidFill>
                  <a:prstClr val="black"/>
                </a:solidFill>
                <a:cs typeface="Arial"/>
              </a:rPr>
              <a:t>(strongly recommended)</a:t>
            </a:r>
          </a:p>
          <a:p>
            <a:pPr lvl="1" indent="-457200">
              <a:lnSpc>
                <a:spcPct val="110000"/>
              </a:lnSpc>
              <a:spcBef>
                <a:spcPts val="900"/>
              </a:spcBef>
              <a:buAutoNum type="arabicPeriod"/>
              <a:defRPr/>
            </a:pPr>
            <a:endParaRPr lang="en-US" sz="2400" i="1" dirty="0" smtClean="0">
              <a:solidFill>
                <a:prstClr val="black"/>
              </a:solidFill>
              <a:cs typeface="Arial"/>
            </a:endParaRPr>
          </a:p>
          <a:p>
            <a:pPr lvl="1" indent="-457200">
              <a:lnSpc>
                <a:spcPct val="110000"/>
              </a:lnSpc>
              <a:spcBef>
                <a:spcPts val="900"/>
              </a:spcBef>
              <a:buAutoNum type="arabicPeriod"/>
              <a:defRPr/>
            </a:pPr>
            <a:r>
              <a:rPr lang="en-US" sz="2400" dirty="0" smtClean="0"/>
              <a:t>Create a single account for entire library that’s shared with everyone working in ILL</a:t>
            </a:r>
          </a:p>
          <a:p>
            <a:pPr lvl="1" indent="-457200">
              <a:lnSpc>
                <a:spcPct val="110000"/>
              </a:lnSpc>
              <a:spcBef>
                <a:spcPts val="900"/>
              </a:spcBef>
              <a:buAutoNum type="arabicPeriod"/>
              <a:defRPr/>
            </a:pPr>
            <a:endParaRPr lang="en-US" sz="2400" dirty="0" smtClean="0"/>
          </a:p>
          <a:p>
            <a:pPr lvl="1" indent="-457200">
              <a:lnSpc>
                <a:spcPct val="110000"/>
              </a:lnSpc>
              <a:spcBef>
                <a:spcPts val="900"/>
              </a:spcBef>
              <a:buFontTx/>
              <a:buAutoNum type="arabicPeriod"/>
              <a:defRPr/>
            </a:pPr>
            <a:r>
              <a:rPr lang="en-US" sz="2400" dirty="0" smtClean="0">
                <a:solidFill>
                  <a:prstClr val="black"/>
                </a:solidFill>
                <a:cs typeface="Arial"/>
              </a:rPr>
              <a:t>One person with Admin account creates all other User Names for colleagues and sets privileges </a:t>
            </a:r>
            <a:r>
              <a:rPr lang="en-US" sz="2400" i="1" dirty="0" smtClean="0">
                <a:solidFill>
                  <a:prstClr val="black"/>
                </a:solidFill>
                <a:cs typeface="Arial"/>
              </a:rPr>
              <a:t>(not recommended)</a:t>
            </a:r>
            <a:endParaRPr lang="en-US" sz="2400" dirty="0" smtClean="0">
              <a:solidFill>
                <a:prstClr val="black"/>
              </a:solidFill>
              <a:cs typeface="Arial"/>
            </a:endParaRPr>
          </a:p>
          <a:p>
            <a:pPr lvl="1" indent="-457200">
              <a:lnSpc>
                <a:spcPct val="110000"/>
              </a:lnSpc>
              <a:spcBef>
                <a:spcPts val="900"/>
              </a:spcBef>
              <a:buAutoNum type="arabicPeriod"/>
              <a:defRPr/>
            </a:pPr>
            <a:endParaRPr lang="en-US" sz="2400" dirty="0" smtClean="0"/>
          </a:p>
          <a:p>
            <a:pPr marL="233363" lvl="1" indent="-233363">
              <a:lnSpc>
                <a:spcPct val="110000"/>
              </a:lnSpc>
              <a:spcBef>
                <a:spcPts val="900"/>
              </a:spcBef>
              <a:defRPr/>
            </a:pPr>
            <a:endParaRPr lang="en-US" sz="2400" dirty="0">
              <a:solidFill>
                <a:prstClr val="black"/>
              </a:solidFill>
              <a:cs typeface="Arial"/>
            </a:endParaRPr>
          </a:p>
        </p:txBody>
      </p:sp>
      <p:pic>
        <p:nvPicPr>
          <p:cNvPr id="9"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
        <p:nvSpPr>
          <p:cNvPr id="19" name="Title 18"/>
          <p:cNvSpPr>
            <a:spLocks noGrp="1"/>
          </p:cNvSpPr>
          <p:nvPr>
            <p:ph type="title"/>
          </p:nvPr>
        </p:nvSpPr>
        <p:spPr/>
        <p:txBody>
          <a:bodyPr/>
          <a:lstStyle/>
          <a:p>
            <a:r>
              <a:rPr lang="en-US" dirty="0" smtClean="0"/>
              <a:t>Best Practices for creating accounts</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6</a:t>
            </a:fld>
            <a:endParaRPr lang="en-US" dirty="0">
              <a:solidFill>
                <a:prstClr val="black">
                  <a:tint val="75000"/>
                </a:prstClr>
              </a:solidFill>
            </a:endParaRPr>
          </a:p>
        </p:txBody>
      </p:sp>
      <p:sp>
        <p:nvSpPr>
          <p:cNvPr id="7" name="Content Placeholder 8"/>
          <p:cNvSpPr txBox="1">
            <a:spLocks/>
          </p:cNvSpPr>
          <p:nvPr/>
        </p:nvSpPr>
        <p:spPr>
          <a:xfrm>
            <a:off x="720727" y="990600"/>
            <a:ext cx="7051673" cy="5223009"/>
          </a:xfrm>
          <a:prstGeom prst="rect">
            <a:avLst/>
          </a:prstGeom>
        </p:spPr>
        <p:txBody>
          <a:bodyPr>
            <a:normAutofit/>
          </a:bodyPr>
          <a:lstStyle/>
          <a:p>
            <a:pPr marL="233363" indent="-233363">
              <a:lnSpc>
                <a:spcPct val="110000"/>
              </a:lnSpc>
              <a:spcBef>
                <a:spcPts val="900"/>
              </a:spcBef>
              <a:defRPr/>
            </a:pPr>
            <a:r>
              <a:rPr lang="en-US" sz="2400" dirty="0" smtClean="0">
                <a:solidFill>
                  <a:prstClr val="black"/>
                </a:solidFill>
                <a:cs typeface="Arial"/>
              </a:rPr>
              <a:t>Process is the same for first two scenarios:</a:t>
            </a:r>
          </a:p>
          <a:p>
            <a:pPr lvl="1" indent="-457200">
              <a:lnSpc>
                <a:spcPct val="110000"/>
              </a:lnSpc>
              <a:spcBef>
                <a:spcPts val="900"/>
              </a:spcBef>
              <a:buAutoNum type="arabicPeriod"/>
              <a:defRPr/>
            </a:pPr>
            <a:r>
              <a:rPr lang="en-US" sz="2400" dirty="0" smtClean="0">
                <a:solidFill>
                  <a:prstClr val="black"/>
                </a:solidFill>
                <a:cs typeface="Arial"/>
              </a:rPr>
              <a:t>All users have &amp; create </a:t>
            </a:r>
            <a:r>
              <a:rPr lang="en-US" sz="2400" b="1" dirty="0" smtClean="0">
                <a:solidFill>
                  <a:prstClr val="black"/>
                </a:solidFill>
                <a:cs typeface="Arial"/>
              </a:rPr>
              <a:t>their own </a:t>
            </a:r>
            <a:r>
              <a:rPr lang="en-US" sz="2400" dirty="0" smtClean="0">
                <a:solidFill>
                  <a:prstClr val="black"/>
                </a:solidFill>
                <a:cs typeface="Arial"/>
              </a:rPr>
              <a:t>accounts </a:t>
            </a:r>
            <a:r>
              <a:rPr lang="en-US" sz="2400" i="1" dirty="0" smtClean="0">
                <a:solidFill>
                  <a:prstClr val="black"/>
                </a:solidFill>
                <a:cs typeface="Arial"/>
              </a:rPr>
              <a:t>(strongly recommended)</a:t>
            </a:r>
          </a:p>
          <a:p>
            <a:pPr lvl="1" indent="-457200">
              <a:lnSpc>
                <a:spcPct val="110000"/>
              </a:lnSpc>
              <a:spcBef>
                <a:spcPts val="900"/>
              </a:spcBef>
              <a:buAutoNum type="arabicPeriod"/>
              <a:defRPr/>
            </a:pPr>
            <a:endParaRPr lang="en-US" sz="2400" i="1" dirty="0" smtClean="0">
              <a:solidFill>
                <a:prstClr val="black"/>
              </a:solidFill>
              <a:cs typeface="Arial"/>
            </a:endParaRPr>
          </a:p>
          <a:p>
            <a:pPr lvl="1" indent="-457200">
              <a:lnSpc>
                <a:spcPct val="110000"/>
              </a:lnSpc>
              <a:spcBef>
                <a:spcPts val="900"/>
              </a:spcBef>
              <a:buAutoNum type="arabicPeriod"/>
              <a:defRPr/>
            </a:pPr>
            <a:r>
              <a:rPr lang="en-US" sz="2400" dirty="0" smtClean="0"/>
              <a:t>Create a single account for entire library that’s shared with everyone working in ILL</a:t>
            </a:r>
          </a:p>
          <a:p>
            <a:pPr lvl="1" indent="-457200">
              <a:lnSpc>
                <a:spcPct val="110000"/>
              </a:lnSpc>
              <a:spcBef>
                <a:spcPts val="900"/>
              </a:spcBef>
              <a:buAutoNum type="arabicPeriod"/>
              <a:defRPr/>
            </a:pPr>
            <a:endParaRPr lang="en-US" sz="2400" dirty="0" smtClean="0"/>
          </a:p>
          <a:p>
            <a:pPr marL="233363" lvl="1" indent="-233363">
              <a:lnSpc>
                <a:spcPct val="110000"/>
              </a:lnSpc>
              <a:spcBef>
                <a:spcPts val="900"/>
              </a:spcBef>
              <a:defRPr/>
            </a:pPr>
            <a:r>
              <a:rPr lang="en-US" sz="2400" dirty="0" smtClean="0">
                <a:solidFill>
                  <a:prstClr val="black"/>
                </a:solidFill>
                <a:cs typeface="Arial"/>
              </a:rPr>
              <a:t>Go to Getting Started page, follow link in Step #1 to create account:</a:t>
            </a:r>
          </a:p>
          <a:p>
            <a:pPr marL="233363" lvl="1" indent="-233363">
              <a:lnSpc>
                <a:spcPct val="110000"/>
              </a:lnSpc>
              <a:spcBef>
                <a:spcPts val="900"/>
              </a:spcBef>
              <a:defRPr/>
            </a:pPr>
            <a:r>
              <a:rPr lang="en-US" sz="1700" dirty="0" smtClean="0">
                <a:solidFill>
                  <a:prstClr val="black"/>
                </a:solidFill>
                <a:cs typeface="Arial"/>
                <a:hlinkClick r:id="rId4"/>
              </a:rPr>
              <a:t>http://www.oclc.org/en-US/worldshare-ill/getting-started.html</a:t>
            </a:r>
            <a:endParaRPr lang="en-US" sz="1700" dirty="0" smtClean="0">
              <a:solidFill>
                <a:prstClr val="black"/>
              </a:solidFill>
              <a:cs typeface="Arial"/>
            </a:endParaRPr>
          </a:p>
          <a:p>
            <a:pPr marL="233363" lvl="1" indent="-233363">
              <a:lnSpc>
                <a:spcPct val="110000"/>
              </a:lnSpc>
              <a:spcBef>
                <a:spcPts val="900"/>
              </a:spcBef>
              <a:defRPr/>
            </a:pPr>
            <a:endParaRPr lang="en-US" sz="2400" dirty="0" smtClean="0">
              <a:solidFill>
                <a:prstClr val="black"/>
              </a:solidFill>
              <a:cs typeface="Arial"/>
            </a:endParaRPr>
          </a:p>
          <a:p>
            <a:pPr marL="233363" lvl="1" indent="-233363">
              <a:lnSpc>
                <a:spcPct val="110000"/>
              </a:lnSpc>
              <a:spcBef>
                <a:spcPts val="900"/>
              </a:spcBef>
              <a:defRPr/>
            </a:pPr>
            <a:endParaRPr lang="en-US" sz="2400" dirty="0">
              <a:solidFill>
                <a:prstClr val="black"/>
              </a:solidFill>
              <a:cs typeface="Aria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7</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145410" name="Picture 2"/>
          <p:cNvPicPr>
            <a:picLocks noChangeAspect="1" noChangeArrowheads="1"/>
          </p:cNvPicPr>
          <p:nvPr/>
        </p:nvPicPr>
        <p:blipFill>
          <a:blip r:embed="rId3"/>
          <a:srcRect/>
          <a:stretch>
            <a:fillRect/>
          </a:stretch>
        </p:blipFill>
        <p:spPr bwMode="auto">
          <a:xfrm>
            <a:off x="228600" y="-11847"/>
            <a:ext cx="8231184" cy="6880108"/>
          </a:xfrm>
          <a:prstGeom prst="rect">
            <a:avLst/>
          </a:prstGeom>
          <a:noFill/>
          <a:ln w="9525">
            <a:noFill/>
            <a:miter lim="800000"/>
            <a:headEnd/>
            <a:tailEnd/>
          </a:ln>
        </p:spPr>
      </p:pic>
      <p:sp>
        <p:nvSpPr>
          <p:cNvPr id="6" name="Oval 5"/>
          <p:cNvSpPr/>
          <p:nvPr/>
        </p:nvSpPr>
        <p:spPr>
          <a:xfrm>
            <a:off x="0" y="6324600"/>
            <a:ext cx="4267200" cy="6096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Best Practices for creating accounts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8</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1026" name="Picture 2"/>
          <p:cNvPicPr>
            <a:picLocks noChangeAspect="1" noChangeArrowheads="1"/>
          </p:cNvPicPr>
          <p:nvPr/>
        </p:nvPicPr>
        <p:blipFill>
          <a:blip r:embed="rId3"/>
          <a:srcRect/>
          <a:stretch>
            <a:fillRect/>
          </a:stretch>
        </p:blipFill>
        <p:spPr bwMode="auto">
          <a:xfrm>
            <a:off x="31546" y="608992"/>
            <a:ext cx="9058024" cy="5694216"/>
          </a:xfrm>
          <a:prstGeom prst="rect">
            <a:avLst/>
          </a:prstGeom>
          <a:noFill/>
          <a:ln w="9525">
            <a:noFill/>
            <a:miter lim="800000"/>
            <a:headEnd/>
            <a:tailEnd/>
          </a:ln>
        </p:spPr>
      </p:pic>
      <p:sp>
        <p:nvSpPr>
          <p:cNvPr id="6" name="Oval 5"/>
          <p:cNvSpPr/>
          <p:nvPr/>
        </p:nvSpPr>
        <p:spPr>
          <a:xfrm>
            <a:off x="152400" y="3657600"/>
            <a:ext cx="2057400" cy="609600"/>
          </a:xfrm>
          <a:prstGeom prst="ellipse">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Best Practices for creating accounts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9</a:t>
            </a:fld>
            <a:endParaRPr lang="en-US" dirty="0"/>
          </a:p>
        </p:txBody>
      </p:sp>
      <p:sp>
        <p:nvSpPr>
          <p:cNvPr id="4" name="Content Placeholder 8"/>
          <p:cNvSpPr txBox="1">
            <a:spLocks/>
          </p:cNvSpPr>
          <p:nvPr/>
        </p:nvSpPr>
        <p:spPr>
          <a:xfrm>
            <a:off x="720727" y="838200"/>
            <a:ext cx="8270873" cy="5300665"/>
          </a:xfrm>
          <a:prstGeom prst="rect">
            <a:avLst/>
          </a:prstGeom>
        </p:spPr>
        <p:txBody>
          <a:bodyPr/>
          <a:lstStyle/>
          <a:p>
            <a:pPr marL="233363" lvl="0" indent="-233363">
              <a:lnSpc>
                <a:spcPct val="110000"/>
              </a:lnSpc>
              <a:spcBef>
                <a:spcPts val="900"/>
              </a:spcBef>
              <a:buFont typeface="Arial"/>
              <a:buChar char="•"/>
            </a:pPr>
            <a:endParaRPr lang="en-US" sz="2400" dirty="0" smtClean="0">
              <a:solidFill>
                <a:prstClr val="black"/>
              </a:solidFill>
              <a:cs typeface="Arial"/>
            </a:endParaRPr>
          </a:p>
          <a:p>
            <a:pPr marL="233363" lvl="0" indent="-233363">
              <a:lnSpc>
                <a:spcPct val="110000"/>
              </a:lnSpc>
              <a:spcBef>
                <a:spcPts val="900"/>
              </a:spcBef>
              <a:buFont typeface="Arial"/>
              <a:buChar char="•"/>
            </a:pPr>
            <a:endParaRPr lang="en-US" sz="2400" dirty="0" smtClean="0">
              <a:solidFill>
                <a:srgbClr val="FF0000"/>
              </a:solidFill>
              <a:cs typeface="Arial"/>
            </a:endParaRPr>
          </a:p>
        </p:txBody>
      </p:sp>
      <p:pic>
        <p:nvPicPr>
          <p:cNvPr id="2050" name="Picture 2"/>
          <p:cNvPicPr>
            <a:picLocks noChangeAspect="1" noChangeArrowheads="1"/>
          </p:cNvPicPr>
          <p:nvPr/>
        </p:nvPicPr>
        <p:blipFill>
          <a:blip r:embed="rId3"/>
          <a:srcRect/>
          <a:stretch>
            <a:fillRect/>
          </a:stretch>
        </p:blipFill>
        <p:spPr bwMode="auto">
          <a:xfrm>
            <a:off x="11094" y="775613"/>
            <a:ext cx="9132906" cy="451117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CLC-PPT-Template">
  <a:themeElements>
    <a:clrScheme name="Custom 4">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103C5A"/>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CLC-PPT-Template">
  <a:themeElements>
    <a:clrScheme name="Custom 3">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103C5A"/>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10227</TotalTime>
  <Words>2789</Words>
  <Application>Microsoft Office PowerPoint</Application>
  <PresentationFormat>On-screen Show (4:3)</PresentationFormat>
  <Paragraphs>377</Paragraphs>
  <Slides>39</Slides>
  <Notes>37</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OCLC Redesign 2011-01</vt:lpstr>
      <vt:lpstr>OCLC-PPT-Template</vt:lpstr>
      <vt:lpstr>1_OCLC-PPT-Template</vt:lpstr>
      <vt:lpstr>Setup and management of OCLC Services accounts for access to WorldShare® Interlibrary Loan</vt:lpstr>
      <vt:lpstr>Agenda</vt:lpstr>
      <vt:lpstr>Why are we making change to user accounts?</vt:lpstr>
      <vt:lpstr>Distinction between Admin and User accounts in WorldShare® ILL</vt:lpstr>
      <vt:lpstr>Best Practices for creating accounts</vt:lpstr>
      <vt:lpstr>Best Practices for creating accounts</vt:lpstr>
      <vt:lpstr>Slide 7</vt:lpstr>
      <vt:lpstr>Best Practices for creating accounts</vt:lpstr>
      <vt:lpstr>Best Practices for creating accounts</vt:lpstr>
      <vt:lpstr>Best Practices for creating accounts</vt:lpstr>
      <vt:lpstr>Best Practices for creating accounts</vt:lpstr>
      <vt:lpstr>Best Practices for creating accounts</vt:lpstr>
      <vt:lpstr>Log In to WorldShare ILL</vt:lpstr>
      <vt:lpstr>Log In to WorldShare ILL</vt:lpstr>
      <vt:lpstr>Bookmark Your Custom Web Address!</vt:lpstr>
      <vt:lpstr>Bookmark Your Custom Web Address!</vt:lpstr>
      <vt:lpstr>Best Practices for creating accounts</vt:lpstr>
      <vt:lpstr>Best Practices for creating accounts</vt:lpstr>
      <vt:lpstr>Searching for, editing, and disabling accounts</vt:lpstr>
      <vt:lpstr>Searching for, editing, and disabling accounts</vt:lpstr>
      <vt:lpstr>Searching for, editing, and disabling accounts</vt:lpstr>
      <vt:lpstr>Searching for, editing, and disabling accounts</vt:lpstr>
      <vt:lpstr>How to find a forgotten custom Web address for WorldShare® ILL</vt:lpstr>
      <vt:lpstr>How to find a forgotten custom Web address for WorldShare® ILL</vt:lpstr>
      <vt:lpstr>How to find a forgotten custom Web address for WorldShare® ILL</vt:lpstr>
      <vt:lpstr>How to find a forgotten custom Web address for WorldShare® ILL</vt:lpstr>
      <vt:lpstr>How to find a forgotten custom Web address for WorldShare® ILL</vt:lpstr>
      <vt:lpstr>Bookmark Your Custom Web Address</vt:lpstr>
      <vt:lpstr>How to replace a forgotten password for WorldShare® ILL</vt:lpstr>
      <vt:lpstr>How to replace a forgotten password for WorldShare® ILL</vt:lpstr>
      <vt:lpstr>How to replace a forgotten password for WorldShare® ILL</vt:lpstr>
      <vt:lpstr>How to replace a forgotten password for WorldShare® ILL</vt:lpstr>
      <vt:lpstr>How to replace a forgotten password for WorldShare® ILL</vt:lpstr>
      <vt:lpstr>How to manage accounts for multiple OCLC symbols</vt:lpstr>
      <vt:lpstr>How to manage accounts for multiple OCLC symbols</vt:lpstr>
      <vt:lpstr>How to manage accounts for multiple OCLC symbols</vt:lpstr>
      <vt:lpstr>How to manage accounts for multiple OCLC symbols</vt:lpstr>
      <vt:lpstr>Frequently Asked Questions site</vt:lpstr>
      <vt:lpstr> Contact OCLC Customer Support: support@oclc.org / 1-800-848-5800</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show and example presentation slides using OCLC PowerPoint template</dc:title>
  <dc:creator>Mickey Hawk, Manager, Design</dc:creator>
  <cp:lastModifiedBy>cosentim</cp:lastModifiedBy>
  <cp:revision>657</cp:revision>
  <cp:lastPrinted>2012-01-18T22:20:44Z</cp:lastPrinted>
  <dcterms:created xsi:type="dcterms:W3CDTF">2012-03-27T16:06:48Z</dcterms:created>
  <dcterms:modified xsi:type="dcterms:W3CDTF">2013-08-02T20:40:42Z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